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372" r:id="rId5"/>
    <p:sldId id="257" r:id="rId6"/>
    <p:sldId id="478" r:id="rId7"/>
    <p:sldId id="479" r:id="rId8"/>
    <p:sldId id="480" r:id="rId9"/>
    <p:sldId id="481" r:id="rId10"/>
    <p:sldId id="448" r:id="rId11"/>
    <p:sldId id="457" r:id="rId12"/>
    <p:sldId id="458" r:id="rId13"/>
    <p:sldId id="459" r:id="rId14"/>
    <p:sldId id="460" r:id="rId15"/>
    <p:sldId id="461" r:id="rId16"/>
    <p:sldId id="489" r:id="rId17"/>
    <p:sldId id="491" r:id="rId18"/>
    <p:sldId id="445" r:id="rId19"/>
    <p:sldId id="466" r:id="rId20"/>
    <p:sldId id="465" r:id="rId21"/>
    <p:sldId id="475" r:id="rId22"/>
    <p:sldId id="483" r:id="rId23"/>
    <p:sldId id="464" r:id="rId24"/>
    <p:sldId id="485" r:id="rId25"/>
    <p:sldId id="486" r:id="rId26"/>
    <p:sldId id="490" r:id="rId27"/>
    <p:sldId id="488" r:id="rId28"/>
    <p:sldId id="594" r:id="rId29"/>
    <p:sldId id="593" r:id="rId30"/>
    <p:sldId id="579" r:id="rId31"/>
    <p:sldId id="583" r:id="rId32"/>
    <p:sldId id="581" r:id="rId33"/>
    <p:sldId id="472" r:id="rId34"/>
    <p:sldId id="473" r:id="rId35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DFDS" panose="00000500000000000000" pitchFamily="2" charset="0"/>
      <p:regular r:id="rId42"/>
      <p:bold r:id="rId43"/>
      <p:italic r:id="rId44"/>
    </p:embeddedFont>
    <p:embeddedFont>
      <p:font typeface="DFDS Bold" panose="00000800000000000000" pitchFamily="2" charset="0"/>
      <p:bold r:id="rId45"/>
    </p:embeddedFont>
    <p:embeddedFont>
      <p:font typeface="DFDS Light" panose="00000400000000000000" pitchFamily="2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6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7" pos="467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1663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797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6357" userDrawn="1">
          <p15:clr>
            <a:srgbClr val="A4A3A4"/>
          </p15:clr>
        </p15:guide>
        <p15:guide id="17" pos="5904" userDrawn="1">
          <p15:clr>
            <a:srgbClr val="A4A3A4"/>
          </p15:clr>
        </p15:guide>
        <p15:guide id="18" orient="horz" pos="1275" userDrawn="1">
          <p15:clr>
            <a:srgbClr val="A4A3A4"/>
          </p15:clr>
        </p15:guide>
        <p15:guide id="19" pos="2320" userDrawn="1">
          <p15:clr>
            <a:srgbClr val="A4A3A4"/>
          </p15:clr>
        </p15:guide>
        <p15:guide id="20" pos="5836" userDrawn="1">
          <p15:clr>
            <a:srgbClr val="A4A3A4"/>
          </p15:clr>
        </p15:guide>
        <p15:guide id="21" pos="2457" userDrawn="1">
          <p15:clr>
            <a:srgbClr val="A4A3A4"/>
          </p15:clr>
        </p15:guide>
        <p15:guide id="22" pos="4475" userDrawn="1">
          <p15:clr>
            <a:srgbClr val="A4A3A4"/>
          </p15:clr>
        </p15:guide>
        <p15:guide id="23" pos="6947" userDrawn="1">
          <p15:clr>
            <a:srgbClr val="A4A3A4"/>
          </p15:clr>
        </p15:guide>
        <p15:guide id="24" pos="4407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pos="1504" userDrawn="1">
          <p15:clr>
            <a:srgbClr val="A4A3A4"/>
          </p15:clr>
        </p15:guide>
        <p15:guide id="27" orient="horz" pos="2727" userDrawn="1">
          <p15:clr>
            <a:srgbClr val="A4A3A4"/>
          </p15:clr>
        </p15:guide>
        <p15:guide id="2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BF4"/>
    <a:srgbClr val="C4DBF3"/>
    <a:srgbClr val="ADDDF5"/>
    <a:srgbClr val="3C536F"/>
    <a:srgbClr val="A9C0E5"/>
    <a:srgbClr val="002B45"/>
    <a:srgbClr val="44546A"/>
    <a:srgbClr val="4D6B7D"/>
    <a:srgbClr val="FFE8D2"/>
    <a:srgbClr val="ABD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E0F2AC-D909-45A6-A9B0-724DAADDD35A}" v="690" dt="2021-09-03T09:25:07.9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8704" autoAdjust="0"/>
  </p:normalViewPr>
  <p:slideViewPr>
    <p:cSldViewPr snapToGrid="0">
      <p:cViewPr varScale="1">
        <p:scale>
          <a:sx n="67" d="100"/>
          <a:sy n="67" d="100"/>
        </p:scale>
        <p:origin x="2238" y="60"/>
      </p:cViewPr>
      <p:guideLst>
        <p:guide orient="horz" pos="4133"/>
        <p:guide pos="2865"/>
        <p:guide orient="horz" pos="346"/>
        <p:guide orient="horz" pos="663"/>
        <p:guide pos="4679"/>
        <p:guide pos="1731"/>
        <p:guide pos="4861"/>
        <p:guide pos="1663"/>
        <p:guide pos="5292"/>
        <p:guide pos="3840"/>
        <p:guide orient="horz" pos="527"/>
        <p:guide pos="2797"/>
        <p:guide orient="horz" pos="3816"/>
        <p:guide pos="6357"/>
        <p:guide pos="5904"/>
        <p:guide orient="horz" pos="1275"/>
        <p:guide pos="2320"/>
        <p:guide pos="5836"/>
        <p:guide pos="2457"/>
        <p:guide pos="4475"/>
        <p:guide pos="6947"/>
        <p:guide pos="4407"/>
        <p:guide orient="horz" pos="2160"/>
        <p:guide pos="1504"/>
        <p:guide orient="horz" pos="2727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/>
            <a:t>Challenges</a:t>
          </a:r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BFBC0B52-5777-49BB-9B2A-231D450F4160}">
      <dgm:prSet phldrT="[Text]"/>
      <dgm:spPr/>
      <dgm:t>
        <a:bodyPr/>
        <a:lstStyle/>
        <a:p>
          <a:r>
            <a:rPr lang="en-US" dirty="0"/>
            <a:t>Patterns</a:t>
          </a:r>
        </a:p>
      </dgm:t>
    </dgm:pt>
    <dgm:pt modelId="{DE6B4193-56C7-47E7-9377-E77318C3D116}" type="parTrans" cxnId="{EC10F7E3-6681-4DAE-9FCA-240BE1853049}">
      <dgm:prSet/>
      <dgm:spPr/>
      <dgm:t>
        <a:bodyPr/>
        <a:lstStyle/>
        <a:p>
          <a:endParaRPr lang="da-DK"/>
        </a:p>
      </dgm:t>
    </dgm:pt>
    <dgm:pt modelId="{F3B57A4F-E112-4620-AFDF-4752E3535C2F}" type="sibTrans" cxnId="{EC10F7E3-6681-4DAE-9FCA-240BE1853049}">
      <dgm:prSet/>
      <dgm:spPr/>
      <dgm:t>
        <a:bodyPr/>
        <a:lstStyle/>
        <a:p>
          <a:endParaRPr lang="da-DK"/>
        </a:p>
      </dgm:t>
    </dgm:pt>
    <dgm:pt modelId="{F85BD08D-6736-4119-9675-6C86148EC61A}">
      <dgm:prSet phldrT="[Text]"/>
      <dgm:spPr/>
      <dgm:t>
        <a:bodyPr/>
        <a:lstStyle/>
        <a:p>
          <a:r>
            <a:rPr lang="en-US" dirty="0"/>
            <a:t>Case Study</a:t>
          </a:r>
        </a:p>
      </dgm:t>
    </dgm:pt>
    <dgm:pt modelId="{F81FE3B9-7B44-4F7F-B735-46573E3C3D9F}" type="parTrans" cxnId="{97BA3286-8C59-45A1-8CB5-345583CAE526}">
      <dgm:prSet/>
      <dgm:spPr/>
      <dgm:t>
        <a:bodyPr/>
        <a:lstStyle/>
        <a:p>
          <a:endParaRPr lang="da-DK"/>
        </a:p>
      </dgm:t>
    </dgm:pt>
    <dgm:pt modelId="{854DCD2C-6334-4AFA-8DD5-CC740C97EADF}" type="sibTrans" cxnId="{97BA3286-8C59-45A1-8CB5-345583CAE526}">
      <dgm:prSet/>
      <dgm:spPr/>
      <dgm:t>
        <a:bodyPr/>
        <a:lstStyle/>
        <a:p>
          <a:endParaRPr lang="da-DK"/>
        </a:p>
      </dgm:t>
    </dgm:pt>
    <dgm:pt modelId="{C2FAD68D-101D-4FAE-B1A4-2FEFAD9997CD}">
      <dgm:prSet phldrT="[Text]"/>
      <dgm:spPr/>
      <dgm:t>
        <a:bodyPr/>
        <a:lstStyle/>
        <a:p>
          <a:r>
            <a:rPr lang="en-US" dirty="0"/>
            <a:t>Principles</a:t>
          </a:r>
        </a:p>
      </dgm:t>
    </dgm:pt>
    <dgm:pt modelId="{720016CE-820C-4916-A83F-C87521C4CC6B}" type="parTrans" cxnId="{DF0FEE94-E9CF-4CDE-930A-EFE573DB6AAB}">
      <dgm:prSet/>
      <dgm:spPr/>
      <dgm:t>
        <a:bodyPr/>
        <a:lstStyle/>
        <a:p>
          <a:endParaRPr lang="da-DK"/>
        </a:p>
      </dgm:t>
    </dgm:pt>
    <dgm:pt modelId="{FED687F6-B545-4165-84BB-DE17F92E7039}" type="sibTrans" cxnId="{DF0FEE94-E9CF-4CDE-930A-EFE573DB6AAB}">
      <dgm:prSet/>
      <dgm:spPr/>
      <dgm:t>
        <a:bodyPr/>
        <a:lstStyle/>
        <a:p>
          <a:endParaRPr lang="da-DK"/>
        </a:p>
      </dgm:t>
    </dgm:pt>
    <dgm:pt modelId="{0AF8EBCC-0BD1-4196-99C0-317DC6B05291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Big Picture</a:t>
          </a:r>
          <a:endParaRPr lang="en-US" dirty="0"/>
        </a:p>
      </dgm:t>
    </dgm:pt>
    <dgm:pt modelId="{DC471D44-CFDF-43DD-9448-D0C9EFC08DC9}" type="parTrans" cxnId="{60803D23-9FC1-4C58-AC03-37C1C200F047}">
      <dgm:prSet/>
      <dgm:spPr/>
      <dgm:t>
        <a:bodyPr/>
        <a:lstStyle/>
        <a:p>
          <a:endParaRPr lang="da-DK"/>
        </a:p>
      </dgm:t>
    </dgm:pt>
    <dgm:pt modelId="{937933E6-3846-40F8-BDF2-6CB0F6B01768}" type="sibTrans" cxnId="{60803D23-9FC1-4C58-AC03-37C1C200F047}">
      <dgm:prSet/>
      <dgm:spPr/>
      <dgm:t>
        <a:bodyPr/>
        <a:lstStyle/>
        <a:p>
          <a:endParaRPr lang="da-DK"/>
        </a:p>
      </dgm:t>
    </dgm:pt>
    <dgm:pt modelId="{5B7AB18D-0222-47FC-B8EF-7A1C40A60797}">
      <dgm:prSet phldrT="[Text]"/>
      <dgm:spPr/>
      <dgm:t>
        <a:bodyPr/>
        <a:lstStyle/>
        <a:p>
          <a:r>
            <a:rPr lang="en-US" dirty="0"/>
            <a:t>Q/A</a:t>
          </a:r>
        </a:p>
      </dgm:t>
    </dgm:pt>
    <dgm:pt modelId="{8A3DF7CE-ACED-4DA6-8288-4C02659D5C49}" type="parTrans" cxnId="{5B2E6E45-A219-4D8B-8B8E-A9AAAD9A115A}">
      <dgm:prSet/>
      <dgm:spPr/>
      <dgm:t>
        <a:bodyPr/>
        <a:lstStyle/>
        <a:p>
          <a:endParaRPr lang="da-DK"/>
        </a:p>
      </dgm:t>
    </dgm:pt>
    <dgm:pt modelId="{4DEBF8D1-28AB-4061-83D5-EB0438814F04}" type="sibTrans" cxnId="{5B2E6E45-A219-4D8B-8B8E-A9AAAD9A115A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A3318075-E69A-49E8-B2DD-706C7C365386}" type="pres">
      <dgm:prSet presAssocID="{0AF8EBCC-0BD1-4196-99C0-317DC6B05291}" presName="textNode" presStyleLbl="node1" presStyleIdx="0" presStyleCnt="6">
        <dgm:presLayoutVars>
          <dgm:bulletEnabled val="1"/>
        </dgm:presLayoutVars>
      </dgm:prSet>
      <dgm:spPr/>
    </dgm:pt>
    <dgm:pt modelId="{EBDAB10B-69BF-418E-8D35-A0E0961C5F05}" type="pres">
      <dgm:prSet presAssocID="{937933E6-3846-40F8-BDF2-6CB0F6B01768}" presName="sibTrans" presStyleCnt="0"/>
      <dgm:spPr/>
    </dgm:pt>
    <dgm:pt modelId="{4290901C-A830-48F6-853B-7274D824E05D}" type="pres">
      <dgm:prSet presAssocID="{6FEB98AE-C4F2-4058-B403-4EB01BEF754A}" presName="textNode" presStyleLbl="node1" presStyleIdx="1" presStyleCnt="6">
        <dgm:presLayoutVars>
          <dgm:bulletEnabled val="1"/>
        </dgm:presLayoutVars>
      </dgm:prSet>
      <dgm:spPr/>
    </dgm:pt>
    <dgm:pt modelId="{ECC5BB8F-EEBB-4FD6-B3D9-D248322EF81F}" type="pres">
      <dgm:prSet presAssocID="{09F7D9FA-04CC-4ABE-A7AC-AAD64CC13FCB}" presName="sibTrans" presStyleCnt="0"/>
      <dgm:spPr/>
    </dgm:pt>
    <dgm:pt modelId="{21148ED2-8D8E-4196-99D5-F15AC3D680A0}" type="pres">
      <dgm:prSet presAssocID="{C2FAD68D-101D-4FAE-B1A4-2FEFAD9997CD}" presName="textNode" presStyleLbl="node1" presStyleIdx="2" presStyleCnt="6">
        <dgm:presLayoutVars>
          <dgm:bulletEnabled val="1"/>
        </dgm:presLayoutVars>
      </dgm:prSet>
      <dgm:spPr/>
    </dgm:pt>
    <dgm:pt modelId="{5CB89028-D4DE-4656-ADA8-D890877A4BD6}" type="pres">
      <dgm:prSet presAssocID="{FED687F6-B545-4165-84BB-DE17F92E7039}" presName="sibTrans" presStyleCnt="0"/>
      <dgm:spPr/>
    </dgm:pt>
    <dgm:pt modelId="{1B089564-4EE7-4F8F-9217-F7A11F691F8F}" type="pres">
      <dgm:prSet presAssocID="{BFBC0B52-5777-49BB-9B2A-231D450F4160}" presName="textNode" presStyleLbl="node1" presStyleIdx="3" presStyleCnt="6">
        <dgm:presLayoutVars>
          <dgm:bulletEnabled val="1"/>
        </dgm:presLayoutVars>
      </dgm:prSet>
      <dgm:spPr/>
    </dgm:pt>
    <dgm:pt modelId="{C9DBC78A-2707-4781-86BC-0D5B67B60227}" type="pres">
      <dgm:prSet presAssocID="{F3B57A4F-E112-4620-AFDF-4752E3535C2F}" presName="sibTrans" presStyleCnt="0"/>
      <dgm:spPr/>
    </dgm:pt>
    <dgm:pt modelId="{E259AE42-0133-4010-806A-A37C57447ED8}" type="pres">
      <dgm:prSet presAssocID="{F85BD08D-6736-4119-9675-6C86148EC61A}" presName="textNode" presStyleLbl="node1" presStyleIdx="4" presStyleCnt="6">
        <dgm:presLayoutVars>
          <dgm:bulletEnabled val="1"/>
        </dgm:presLayoutVars>
      </dgm:prSet>
      <dgm:spPr/>
    </dgm:pt>
    <dgm:pt modelId="{887B44E3-1CAB-4B32-B802-570292DA9CF7}" type="pres">
      <dgm:prSet presAssocID="{854DCD2C-6334-4AFA-8DD5-CC740C97EADF}" presName="sibTrans" presStyleCnt="0"/>
      <dgm:spPr/>
    </dgm:pt>
    <dgm:pt modelId="{E3F6676B-C585-42B6-90F7-FCB750486CCD}" type="pres">
      <dgm:prSet presAssocID="{5B7AB18D-0222-47FC-B8EF-7A1C40A60797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2E3A8405-6A2A-4BB4-B569-B3110AB3E0E8}" type="presOf" srcId="{BFBC0B52-5777-49BB-9B2A-231D450F4160}" destId="{1B089564-4EE7-4F8F-9217-F7A11F691F8F}" srcOrd="0" destOrd="0" presId="urn:microsoft.com/office/officeart/2005/8/layout/hProcess9"/>
    <dgm:cxn modelId="{60803D23-9FC1-4C58-AC03-37C1C200F047}" srcId="{33F6CF7F-7C05-4CC7-A03E-2BDBDEBE5051}" destId="{0AF8EBCC-0BD1-4196-99C0-317DC6B05291}" srcOrd="0" destOrd="0" parTransId="{DC471D44-CFDF-43DD-9448-D0C9EFC08DC9}" sibTransId="{937933E6-3846-40F8-BDF2-6CB0F6B01768}"/>
    <dgm:cxn modelId="{5B2E6E45-A219-4D8B-8B8E-A9AAAD9A115A}" srcId="{33F6CF7F-7C05-4CC7-A03E-2BDBDEBE5051}" destId="{5B7AB18D-0222-47FC-B8EF-7A1C40A60797}" srcOrd="5" destOrd="0" parTransId="{8A3DF7CE-ACED-4DA6-8288-4C02659D5C49}" sibTransId="{4DEBF8D1-28AB-4061-83D5-EB0438814F04}"/>
    <dgm:cxn modelId="{93B8754E-44A2-487D-B428-1DD0F6D64DDE}" type="presOf" srcId="{F85BD08D-6736-4119-9675-6C86148EC61A}" destId="{E259AE42-0133-4010-806A-A37C57447ED8}" srcOrd="0" destOrd="0" presId="urn:microsoft.com/office/officeart/2005/8/layout/hProcess9"/>
    <dgm:cxn modelId="{97BA3286-8C59-45A1-8CB5-345583CAE526}" srcId="{33F6CF7F-7C05-4CC7-A03E-2BDBDEBE5051}" destId="{F85BD08D-6736-4119-9675-6C86148EC61A}" srcOrd="4" destOrd="0" parTransId="{F81FE3B9-7B44-4F7F-B735-46573E3C3D9F}" sibTransId="{854DCD2C-6334-4AFA-8DD5-CC740C97EADF}"/>
    <dgm:cxn modelId="{DF0FEE94-E9CF-4CDE-930A-EFE573DB6AAB}" srcId="{33F6CF7F-7C05-4CC7-A03E-2BDBDEBE5051}" destId="{C2FAD68D-101D-4FAE-B1A4-2FEFAD9997CD}" srcOrd="2" destOrd="0" parTransId="{720016CE-820C-4916-A83F-C87521C4CC6B}" sibTransId="{FED687F6-B545-4165-84BB-DE17F92E7039}"/>
    <dgm:cxn modelId="{845FDEA1-0978-492C-A7C8-43F62FCFA5D6}" type="presOf" srcId="{C2FAD68D-101D-4FAE-B1A4-2FEFAD9997CD}" destId="{21148ED2-8D8E-4196-99D5-F15AC3D680A0}" srcOrd="0" destOrd="0" presId="urn:microsoft.com/office/officeart/2005/8/layout/hProcess9"/>
    <dgm:cxn modelId="{69984DB8-4D5A-441F-9363-9B1AA5DAE80A}" type="presOf" srcId="{0AF8EBCC-0BD1-4196-99C0-317DC6B05291}" destId="{A3318075-E69A-49E8-B2DD-706C7C365386}" srcOrd="0" destOrd="0" presId="urn:microsoft.com/office/officeart/2005/8/layout/hProcess9"/>
    <dgm:cxn modelId="{437ECDB9-0EFE-478E-802D-A457F154ECA5}" type="presOf" srcId="{6FEB98AE-C4F2-4058-B403-4EB01BEF754A}" destId="{4290901C-A830-48F6-853B-7274D824E05D}" srcOrd="0" destOrd="0" presId="urn:microsoft.com/office/officeart/2005/8/layout/hProcess9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EC10F7E3-6681-4DAE-9FCA-240BE1853049}" srcId="{33F6CF7F-7C05-4CC7-A03E-2BDBDEBE5051}" destId="{BFBC0B52-5777-49BB-9B2A-231D450F4160}" srcOrd="3" destOrd="0" parTransId="{DE6B4193-56C7-47E7-9377-E77318C3D116}" sibTransId="{F3B57A4F-E112-4620-AFDF-4752E3535C2F}"/>
    <dgm:cxn modelId="{029368EA-8434-4688-BAC1-8E9E46D38028}" type="presOf" srcId="{5B7AB18D-0222-47FC-B8EF-7A1C40A60797}" destId="{E3F6676B-C585-42B6-90F7-FCB750486CCD}" srcOrd="0" destOrd="0" presId="urn:microsoft.com/office/officeart/2005/8/layout/hProcess9"/>
    <dgm:cxn modelId="{A6AF26EB-9C67-4650-85A4-E8FBA13DFB42}" srcId="{33F6CF7F-7C05-4CC7-A03E-2BDBDEBE5051}" destId="{6FEB98AE-C4F2-4058-B403-4EB01BEF754A}" srcOrd="1" destOrd="0" parTransId="{60938E6F-044B-41B4-989D-7D3473D4DA17}" sibTransId="{09F7D9FA-04CC-4ABE-A7AC-AAD64CC13FCB}"/>
    <dgm:cxn modelId="{D64CF258-C26B-43DC-BE31-4EB153C8C5AC}" type="presParOf" srcId="{30AECAEA-DECC-4ABA-8EAC-6241F74EAB92}" destId="{71757BC5-FD58-4092-9D20-A0775832EB03}" srcOrd="0" destOrd="0" presId="urn:microsoft.com/office/officeart/2005/8/layout/hProcess9"/>
    <dgm:cxn modelId="{AE319A81-1DD2-4C21-B00F-3F70148F91EF}" type="presParOf" srcId="{30AECAEA-DECC-4ABA-8EAC-6241F74EAB92}" destId="{A7B82D27-447E-4FAD-A4BB-CED5622127D4}" srcOrd="1" destOrd="0" presId="urn:microsoft.com/office/officeart/2005/8/layout/hProcess9"/>
    <dgm:cxn modelId="{A8866B53-E7E3-427D-86C0-4DDE9DF81359}" type="presParOf" srcId="{A7B82D27-447E-4FAD-A4BB-CED5622127D4}" destId="{A3318075-E69A-49E8-B2DD-706C7C365386}" srcOrd="0" destOrd="0" presId="urn:microsoft.com/office/officeart/2005/8/layout/hProcess9"/>
    <dgm:cxn modelId="{52758CDC-5287-4CEF-A6F2-B32E391A203E}" type="presParOf" srcId="{A7B82D27-447E-4FAD-A4BB-CED5622127D4}" destId="{EBDAB10B-69BF-418E-8D35-A0E0961C5F05}" srcOrd="1" destOrd="0" presId="urn:microsoft.com/office/officeart/2005/8/layout/hProcess9"/>
    <dgm:cxn modelId="{478F32AC-F12F-4CA7-8292-2288DE486CF9}" type="presParOf" srcId="{A7B82D27-447E-4FAD-A4BB-CED5622127D4}" destId="{4290901C-A830-48F6-853B-7274D824E05D}" srcOrd="2" destOrd="0" presId="urn:microsoft.com/office/officeart/2005/8/layout/hProcess9"/>
    <dgm:cxn modelId="{096C2FA2-03DA-4432-AE8E-17AB0B7FB970}" type="presParOf" srcId="{A7B82D27-447E-4FAD-A4BB-CED5622127D4}" destId="{ECC5BB8F-EEBB-4FD6-B3D9-D248322EF81F}" srcOrd="3" destOrd="0" presId="urn:microsoft.com/office/officeart/2005/8/layout/hProcess9"/>
    <dgm:cxn modelId="{8F0A82F1-CA16-483F-AD0F-442E69221C65}" type="presParOf" srcId="{A7B82D27-447E-4FAD-A4BB-CED5622127D4}" destId="{21148ED2-8D8E-4196-99D5-F15AC3D680A0}" srcOrd="4" destOrd="0" presId="urn:microsoft.com/office/officeart/2005/8/layout/hProcess9"/>
    <dgm:cxn modelId="{2340A62E-C477-4D0A-AD76-D69DD2E5E9EA}" type="presParOf" srcId="{A7B82D27-447E-4FAD-A4BB-CED5622127D4}" destId="{5CB89028-D4DE-4656-ADA8-D890877A4BD6}" srcOrd="5" destOrd="0" presId="urn:microsoft.com/office/officeart/2005/8/layout/hProcess9"/>
    <dgm:cxn modelId="{383F37C1-CB71-4288-BD78-BADAE89C348F}" type="presParOf" srcId="{A7B82D27-447E-4FAD-A4BB-CED5622127D4}" destId="{1B089564-4EE7-4F8F-9217-F7A11F691F8F}" srcOrd="6" destOrd="0" presId="urn:microsoft.com/office/officeart/2005/8/layout/hProcess9"/>
    <dgm:cxn modelId="{B60EAA21-1576-45C3-AEAE-75A3813B930F}" type="presParOf" srcId="{A7B82D27-447E-4FAD-A4BB-CED5622127D4}" destId="{C9DBC78A-2707-4781-86BC-0D5B67B60227}" srcOrd="7" destOrd="0" presId="urn:microsoft.com/office/officeart/2005/8/layout/hProcess9"/>
    <dgm:cxn modelId="{9C136A2B-B04D-45A9-B797-C0613DCFEB80}" type="presParOf" srcId="{A7B82D27-447E-4FAD-A4BB-CED5622127D4}" destId="{E259AE42-0133-4010-806A-A37C57447ED8}" srcOrd="8" destOrd="0" presId="urn:microsoft.com/office/officeart/2005/8/layout/hProcess9"/>
    <dgm:cxn modelId="{019A3170-4F91-4B0B-B6C4-231FFA98D786}" type="presParOf" srcId="{A7B82D27-447E-4FAD-A4BB-CED5622127D4}" destId="{887B44E3-1CAB-4B32-B802-570292DA9CF7}" srcOrd="9" destOrd="0" presId="urn:microsoft.com/office/officeart/2005/8/layout/hProcess9"/>
    <dgm:cxn modelId="{073AFFEB-13AB-4F57-B4E8-69FC6EC9A698}" type="presParOf" srcId="{A7B82D27-447E-4FAD-A4BB-CED5622127D4}" destId="{E3F6676B-C585-42B6-90F7-FCB750486CCD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318075-E69A-49E8-B2DD-706C7C365386}">
      <dsp:nvSpPr>
        <dsp:cNvPr id="0" name=""/>
        <dsp:cNvSpPr/>
      </dsp:nvSpPr>
      <dsp:spPr>
        <a:xfrm>
          <a:off x="6356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Big Picture</a:t>
          </a:r>
          <a:endParaRPr lang="en-US" sz="2100" kern="1200" dirty="0"/>
        </a:p>
      </dsp:txBody>
      <dsp:txXfrm>
        <a:off x="62247" y="914587"/>
        <a:ext cx="1456203" cy="1033147"/>
      </dsp:txXfrm>
    </dsp:sp>
    <dsp:sp modelId="{4290901C-A830-48F6-853B-7274D824E05D}">
      <dsp:nvSpPr>
        <dsp:cNvPr id="0" name=""/>
        <dsp:cNvSpPr/>
      </dsp:nvSpPr>
      <dsp:spPr>
        <a:xfrm>
          <a:off x="1747360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Challenges</a:t>
          </a:r>
        </a:p>
      </dsp:txBody>
      <dsp:txXfrm>
        <a:off x="1803251" y="914587"/>
        <a:ext cx="1456203" cy="1033147"/>
      </dsp:txXfrm>
    </dsp:sp>
    <dsp:sp modelId="{21148ED2-8D8E-4196-99D5-F15AC3D680A0}">
      <dsp:nvSpPr>
        <dsp:cNvPr id="0" name=""/>
        <dsp:cNvSpPr/>
      </dsp:nvSpPr>
      <dsp:spPr>
        <a:xfrm>
          <a:off x="3488364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Principles</a:t>
          </a:r>
        </a:p>
      </dsp:txBody>
      <dsp:txXfrm>
        <a:off x="3544255" y="914587"/>
        <a:ext cx="1456203" cy="1033147"/>
      </dsp:txXfrm>
    </dsp:sp>
    <dsp:sp modelId="{1B089564-4EE7-4F8F-9217-F7A11F691F8F}">
      <dsp:nvSpPr>
        <dsp:cNvPr id="0" name=""/>
        <dsp:cNvSpPr/>
      </dsp:nvSpPr>
      <dsp:spPr>
        <a:xfrm>
          <a:off x="5229369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Patterns</a:t>
          </a:r>
        </a:p>
      </dsp:txBody>
      <dsp:txXfrm>
        <a:off x="5285260" y="914587"/>
        <a:ext cx="1456203" cy="1033147"/>
      </dsp:txXfrm>
    </dsp:sp>
    <dsp:sp modelId="{E259AE42-0133-4010-806A-A37C57447ED8}">
      <dsp:nvSpPr>
        <dsp:cNvPr id="0" name=""/>
        <dsp:cNvSpPr/>
      </dsp:nvSpPr>
      <dsp:spPr>
        <a:xfrm>
          <a:off x="6970373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Case Study</a:t>
          </a:r>
        </a:p>
      </dsp:txBody>
      <dsp:txXfrm>
        <a:off x="7026264" y="914587"/>
        <a:ext cx="1456203" cy="1033147"/>
      </dsp:txXfrm>
    </dsp:sp>
    <dsp:sp modelId="{E3F6676B-C585-42B6-90F7-FCB750486CCD}">
      <dsp:nvSpPr>
        <dsp:cNvPr id="0" name=""/>
        <dsp:cNvSpPr/>
      </dsp:nvSpPr>
      <dsp:spPr>
        <a:xfrm>
          <a:off x="8711377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Q/A</a:t>
          </a:r>
        </a:p>
      </dsp:txBody>
      <dsp:txXfrm>
        <a:off x="8767268" y="914587"/>
        <a:ext cx="1456203" cy="1033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03/09/2021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03/09/2021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/>
              <a:t>Life-hack #4 =&gt; </a:t>
            </a:r>
            <a:r>
              <a:rPr lang="da-DK" b="1" dirty="0" err="1"/>
              <a:t>Use</a:t>
            </a:r>
            <a:r>
              <a:rPr lang="da-DK" b="1" dirty="0"/>
              <a:t> 3rd party </a:t>
            </a:r>
            <a:r>
              <a:rPr lang="da-DK" b="1" dirty="0" err="1"/>
              <a:t>tools</a:t>
            </a:r>
            <a:r>
              <a:rPr lang="da-DK" b="1" dirty="0"/>
              <a:t> </a:t>
            </a:r>
            <a:r>
              <a:rPr lang="da-DK" b="1" dirty="0" err="1"/>
              <a:t>like</a:t>
            </a:r>
            <a:r>
              <a:rPr lang="da-DK" b="1" dirty="0"/>
              <a:t> SNYK &amp; </a:t>
            </a:r>
            <a:r>
              <a:rPr lang="da-DK" b="1" dirty="0" err="1"/>
              <a:t>Azure</a:t>
            </a:r>
            <a:r>
              <a:rPr lang="da-DK" b="1" dirty="0"/>
              <a:t> 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290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/>
              <a:t>Life-hack #5 =&gt; </a:t>
            </a:r>
            <a:r>
              <a:rPr lang="da-DK" b="1" dirty="0" err="1"/>
              <a:t>Stateless</a:t>
            </a:r>
            <a:r>
              <a:rPr lang="da-DK" b="1" dirty="0"/>
              <a:t>, </a:t>
            </a:r>
            <a:r>
              <a:rPr lang="da-DK" b="1" dirty="0" err="1"/>
              <a:t>eventually</a:t>
            </a:r>
            <a:r>
              <a:rPr lang="da-DK" b="1" dirty="0"/>
              <a:t> </a:t>
            </a:r>
            <a:r>
              <a:rPr lang="da-DK" b="1" dirty="0" err="1"/>
              <a:t>consistent</a:t>
            </a:r>
            <a:r>
              <a:rPr lang="da-DK" b="1" dirty="0"/>
              <a:t>, event </a:t>
            </a:r>
            <a:r>
              <a:rPr lang="da-DK" b="1" dirty="0" err="1"/>
              <a:t>sourced</a:t>
            </a:r>
            <a:r>
              <a:rPr lang="da-DK" b="1" dirty="0"/>
              <a:t> systems </a:t>
            </a:r>
            <a:r>
              <a:rPr lang="da-DK" b="1" dirty="0" err="1"/>
              <a:t>are</a:t>
            </a:r>
            <a:r>
              <a:rPr lang="da-DK" b="1" dirty="0"/>
              <a:t> </a:t>
            </a:r>
            <a:r>
              <a:rPr lang="da-DK" b="1" dirty="0" err="1"/>
              <a:t>your</a:t>
            </a:r>
            <a:r>
              <a:rPr lang="da-DK" b="1" dirty="0"/>
              <a:t> </a:t>
            </a:r>
            <a:r>
              <a:rPr lang="da-DK" b="1" dirty="0" err="1"/>
              <a:t>friend</a:t>
            </a:r>
            <a:r>
              <a:rPr lang="da-DK" b="1" dirty="0"/>
              <a:t>!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200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/>
              <a:t>Life-hack #6 =&gt; </a:t>
            </a:r>
            <a:r>
              <a:rPr lang="da-DK" b="1" dirty="0" err="1"/>
              <a:t>Avoid</a:t>
            </a:r>
            <a:r>
              <a:rPr lang="da-DK" b="1" dirty="0"/>
              <a:t> </a:t>
            </a:r>
            <a:r>
              <a:rPr lang="da-DK" b="1" dirty="0" err="1"/>
              <a:t>shared</a:t>
            </a:r>
            <a:r>
              <a:rPr lang="da-DK" b="1" dirty="0"/>
              <a:t> </a:t>
            </a:r>
            <a:r>
              <a:rPr lang="da-DK" b="1" dirty="0" err="1"/>
              <a:t>coffee</a:t>
            </a:r>
            <a:r>
              <a:rPr lang="da-DK" b="1" dirty="0"/>
              <a:t> </a:t>
            </a:r>
            <a:r>
              <a:rPr lang="da-DK" b="1" dirty="0" err="1"/>
              <a:t>machines</a:t>
            </a:r>
            <a:r>
              <a:rPr lang="da-DK" b="1" dirty="0"/>
              <a:t>!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268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/>
              <a:t>Life-hack #7 =&gt; </a:t>
            </a:r>
            <a:r>
              <a:rPr lang="da-DK" b="1" dirty="0" err="1"/>
              <a:t>Adhere</a:t>
            </a:r>
            <a:r>
              <a:rPr lang="da-DK" b="1"/>
              <a:t> to </a:t>
            </a:r>
            <a:r>
              <a:rPr lang="da-DK" b="1" dirty="0" err="1"/>
              <a:t>generalized</a:t>
            </a:r>
            <a:r>
              <a:rPr lang="da-DK" b="1" dirty="0"/>
              <a:t> </a:t>
            </a:r>
            <a:r>
              <a:rPr lang="da-DK" b="1" dirty="0" err="1"/>
              <a:t>architectural</a:t>
            </a:r>
            <a:r>
              <a:rPr lang="da-DK" b="1" dirty="0"/>
              <a:t> principles &amp; design patterns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89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619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444444"/>
              </a:solidFill>
              <a:effectLst/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221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4382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2384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1480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075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661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809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496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394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Life-hack #1 =&gt; </a:t>
            </a:r>
            <a:r>
              <a:rPr lang="da-DK" b="1" dirty="0" err="1"/>
              <a:t>Always</a:t>
            </a:r>
            <a:r>
              <a:rPr lang="da-DK" b="1" dirty="0"/>
              <a:t> </a:t>
            </a:r>
            <a:r>
              <a:rPr lang="da-DK" b="1" dirty="0" err="1"/>
              <a:t>use</a:t>
            </a:r>
            <a:r>
              <a:rPr lang="da-DK" b="1" dirty="0"/>
              <a:t> containers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829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Life-hack #2 =&gt; </a:t>
            </a:r>
            <a:r>
              <a:rPr lang="da-DK" b="1" dirty="0" err="1"/>
              <a:t>Use</a:t>
            </a:r>
            <a:r>
              <a:rPr lang="da-DK" b="1" dirty="0"/>
              <a:t> Open API, </a:t>
            </a:r>
            <a:r>
              <a:rPr lang="da-DK" b="1" dirty="0" err="1"/>
              <a:t>Async</a:t>
            </a:r>
            <a:r>
              <a:rPr lang="da-DK" b="1" dirty="0"/>
              <a:t> API and </a:t>
            </a:r>
            <a:r>
              <a:rPr lang="da-DK" b="1" dirty="0" err="1"/>
              <a:t>similar</a:t>
            </a:r>
            <a:r>
              <a:rPr lang="da-DK" b="1" dirty="0"/>
              <a:t> ”standards” to </a:t>
            </a:r>
            <a:r>
              <a:rPr lang="da-DK" b="1" dirty="0" err="1"/>
              <a:t>publish</a:t>
            </a:r>
            <a:r>
              <a:rPr lang="da-DK" b="1" dirty="0"/>
              <a:t> interfaces &amp; </a:t>
            </a:r>
            <a:r>
              <a:rPr lang="da-DK" b="1" dirty="0" err="1"/>
              <a:t>RFCs</a:t>
            </a:r>
            <a:r>
              <a:rPr lang="da-DK" b="1" dirty="0"/>
              <a:t> to </a:t>
            </a:r>
            <a:r>
              <a:rPr lang="da-DK" b="1" dirty="0" err="1"/>
              <a:t>govern</a:t>
            </a:r>
            <a:r>
              <a:rPr lang="da-DK" b="1" dirty="0"/>
              <a:t> </a:t>
            </a:r>
            <a:r>
              <a:rPr lang="da-DK" b="1" dirty="0" err="1"/>
              <a:t>change</a:t>
            </a:r>
            <a:endParaRPr lang="da-DK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98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Life-hack #3 =&gt; </a:t>
            </a:r>
            <a:r>
              <a:rPr lang="da-DK" b="1" dirty="0" err="1"/>
              <a:t>Use</a:t>
            </a:r>
            <a:r>
              <a:rPr lang="da-DK" b="1" dirty="0"/>
              <a:t> Kubernetes, Zero-Trust &amp; OAuth2 (+ </a:t>
            </a:r>
            <a:r>
              <a:rPr lang="da-DK" b="1" dirty="0" err="1"/>
              <a:t>OpenId</a:t>
            </a:r>
            <a:r>
              <a:rPr lang="da-DK" b="1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873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7C56E99-434F-4322-94CC-F04E4ED58225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text, table, chart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001963" y="2115263"/>
            <a:ext cx="2224088" cy="1187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add text, table, chart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6 level</a:t>
            </a:r>
          </a:p>
          <a:p>
            <a:pPr lvl="6"/>
            <a:r>
              <a:rPr lang="en-GB"/>
              <a:t>7</a:t>
            </a:r>
          </a:p>
          <a:p>
            <a:pPr lvl="7"/>
            <a:r>
              <a:rPr lang="en-GB"/>
              <a:t>8</a:t>
            </a:r>
          </a:p>
          <a:p>
            <a:pPr lvl="8"/>
            <a:r>
              <a:rPr lang="en-GB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5A36-EF7C-49E1-9E28-DC0261021B88}" type="datetime4">
              <a:rPr lang="en-GB" smtClean="0"/>
              <a:t>03 September 2021</a:t>
            </a:fld>
            <a:endParaRPr lang="en-GB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E4DB5CC0-3980-4243-BB79-9A20CC9B01F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A80043-8D1A-4EE7-8835-0FA45918CF0B}" type="datetime4">
              <a:rPr lang="en-GB" smtClean="0"/>
              <a:t>03 September 2021</a:t>
            </a:fld>
            <a:endParaRPr lang="en-GB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FEEAF3EB-92D1-4F39-8839-FECF5B55287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D109318C-4F41-4505-97E4-ABFC57736E2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9D88-A2D2-46EF-88AA-9A0C8DF2E827}" type="datetime4">
              <a:rPr lang="en-GB" smtClean="0"/>
              <a:t>03 September 2021</a:t>
            </a:fld>
            <a:endParaRPr lang="en-GB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>
            <a:extLst>
              <a:ext uri="{FF2B5EF4-FFF2-40B4-BE49-F238E27FC236}">
                <a16:creationId xmlns:a16="http://schemas.microsoft.com/office/drawing/2014/main" id="{3D21CFF8-B240-4C5A-AA2F-B21EBD9BED93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id="{F734CF4E-E2CB-468E-92D9-4F5EB6D4DC48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695568" cy="6858000"/>
          </a:xfrm>
          <a:prstGeom prst="rect">
            <a:avLst/>
          </a:prstGeom>
          <a:solidFill>
            <a:srgbClr val="C4DB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err="1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62306" y="0"/>
            <a:ext cx="9540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da-DK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sz="3600" err="1"/>
              <a:t>Dfds</a:t>
            </a:r>
            <a:r>
              <a:rPr lang="da-DK" sz="3600"/>
              <a:t> at the </a:t>
            </a:r>
            <a:br>
              <a:rPr lang="da-DK" sz="3600"/>
            </a:br>
            <a:r>
              <a:rPr lang="da-DK" sz="3600" err="1">
                <a:solidFill>
                  <a:schemeClr val="accent3"/>
                </a:solidFill>
              </a:rPr>
              <a:t>heart</a:t>
            </a:r>
            <a:r>
              <a:rPr lang="da-DK" sz="3600">
                <a:solidFill>
                  <a:schemeClr val="accent3"/>
                </a:solidFill>
              </a:rPr>
              <a:t> of </a:t>
            </a:r>
            <a:r>
              <a:rPr lang="da-DK" sz="3600" err="1">
                <a:solidFill>
                  <a:schemeClr val="accent3"/>
                </a:solidFill>
              </a:rPr>
              <a:t>europe</a:t>
            </a:r>
            <a:endParaRPr lang="en-GB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836000"/>
            <a:ext cx="5503010" cy="864766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8" name="Pladsholder til diasnummer 5">
            <a:extLst>
              <a:ext uri="{FF2B5EF4-FFF2-40B4-BE49-F238E27FC236}">
                <a16:creationId xmlns:a16="http://schemas.microsoft.com/office/drawing/2014/main" id="{EF1669B0-49F3-4E66-857D-52731B3441D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969" y="6408250"/>
            <a:ext cx="816000" cy="163229"/>
          </a:xfrm>
          <a:prstGeom prst="rect">
            <a:avLst/>
          </a:prstGeom>
        </p:spPr>
        <p:txBody>
          <a:bodyPr/>
          <a:lstStyle/>
          <a:p>
            <a:fld id="{E66F39FE-A71C-4EA9-B6A2-49D418A61827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76000" y="6408250"/>
            <a:ext cx="2400000" cy="1632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000" y="6081601"/>
            <a:ext cx="373952" cy="489879"/>
          </a:xfrm>
          <a:prstGeom prst="rect">
            <a:avLst/>
          </a:prstGeom>
        </p:spPr>
        <p:txBody>
          <a:bodyPr/>
          <a:lstStyle/>
          <a:p>
            <a:fld id="{201C90D5-DB52-4DB2-A9D7-5E39CB4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45439285-538C-487D-8D31-1CB4FC22A674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906B16A8-636F-4F92-866C-74B192C6E1D7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14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5CC3AC24-9EE3-4E49-9150-A30C62BC9CC2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967" y="2012134"/>
            <a:ext cx="5818833" cy="2547625"/>
          </a:xfrm>
        </p:spPr>
        <p:txBody>
          <a:bodyPr anchor="b" anchorCtr="0"/>
          <a:lstStyle>
            <a:lvl1pPr algn="r"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dsholder til diasnummer 5">
            <a:extLst>
              <a:ext uri="{FF2B5EF4-FFF2-40B4-BE49-F238E27FC236}">
                <a16:creationId xmlns:a16="http://schemas.microsoft.com/office/drawing/2014/main" id="{3C56051B-E622-4E99-93F4-F268A159014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3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 rot="10800000">
            <a:off x="4070622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8836" y="3776766"/>
            <a:ext cx="5503010" cy="866952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98696" y="4822520"/>
            <a:ext cx="6013150" cy="1490597"/>
          </a:xfrm>
        </p:spPr>
        <p:txBody>
          <a:bodyPr anchor="t" anchorCtr="0"/>
          <a:lstStyle>
            <a:lvl1pPr algn="r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/>
              <a:t>Click to </a:t>
            </a:r>
            <a:br>
              <a:rPr lang="en-GB"/>
            </a:br>
            <a:r>
              <a:rPr lang="en-GB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379F6721-15B7-4E08-AD53-BFBE57877941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92000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523306"/>
            <a:ext cx="5503010" cy="866952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27459"/>
            <a:ext cx="5826269" cy="1490597"/>
          </a:xfrm>
        </p:spPr>
        <p:txBody>
          <a:bodyPr anchor="t" anchorCtr="0"/>
          <a:lstStyle>
            <a:lvl1pPr algn="l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/>
              <a:t>Click to </a:t>
            </a:r>
            <a:br>
              <a:rPr lang="en-GB"/>
            </a:br>
            <a:r>
              <a:rPr lang="en-GB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227AD0B9-239B-48B7-B7EE-8AEC1E43033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98DB34D-784C-4D9C-ABD8-61F63F762187}" type="datetime4">
              <a:rPr lang="en-GB" smtClean="0"/>
              <a:t>03 September 2021</a:t>
            </a:fld>
            <a:endParaRPr lang="en-GB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5F75773-463E-48DD-B2BB-C89ED35423E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50" r:id="rId10"/>
    <p:sldLayoutId id="2147483661" r:id="rId11"/>
    <p:sldLayoutId id="2147483653" r:id="rId12"/>
    <p:sldLayoutId id="2147483678" r:id="rId13"/>
    <p:sldLayoutId id="2147483668" r:id="rId14"/>
    <p:sldLayoutId id="2147483679" r:id="rId15"/>
    <p:sldLayoutId id="2147483669" r:id="rId16"/>
    <p:sldLayoutId id="2147483681" r:id="rId17"/>
    <p:sldLayoutId id="2147483670" r:id="rId18"/>
    <p:sldLayoutId id="2147483680" r:id="rId19"/>
    <p:sldLayoutId id="2147483671" r:id="rId20"/>
    <p:sldLayoutId id="2147483682" r:id="rId21"/>
    <p:sldLayoutId id="2147483672" r:id="rId22"/>
    <p:sldLayoutId id="2147483683" r:id="rId23"/>
    <p:sldLayoutId id="2147483674" r:id="rId24"/>
    <p:sldLayoutId id="2147483684" r:id="rId25"/>
    <p:sldLayoutId id="2147483673" r:id="rId26"/>
    <p:sldLayoutId id="2147483685" r:id="rId27"/>
    <p:sldLayoutId id="2147483651" r:id="rId28"/>
    <p:sldLayoutId id="2147483690" r:id="rId29"/>
    <p:sldLayoutId id="2147483676" r:id="rId30"/>
    <p:sldLayoutId id="2147483654" r:id="rId31"/>
    <p:sldLayoutId id="2147483665" r:id="rId32"/>
    <p:sldLayoutId id="2147483655" r:id="rId33"/>
    <p:sldLayoutId id="2147483675" r:id="rId34"/>
    <p:sldLayoutId id="2147483697" r:id="rId35"/>
    <p:sldLayoutId id="214748370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cative.io/blog/distributed-systems-considerations-tradeoffs" TargetMode="External"/><Relationship Id="rId2" Type="http://schemas.openxmlformats.org/officeDocument/2006/relationships/hyperlink" Target="https://martinfowler.com/" TargetMode="External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medium.com/@jym/beyond-confidentiality-integrity-availability-fbe4a64f69c4" TargetMode="External"/><Relationship Id="rId5" Type="http://schemas.openxmlformats.org/officeDocument/2006/relationships/hyperlink" Target="https://docs.microsoft.com/en-us/dotnet/architecture/microservices" TargetMode="External"/><Relationship Id="rId4" Type="http://schemas.openxmlformats.org/officeDocument/2006/relationships/hyperlink" Target="https://www.geeksforgeeks.org/design-issues-of-distributed-system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889" y="1357027"/>
            <a:ext cx="9050337" cy="4254501"/>
          </a:xfrm>
        </p:spPr>
        <p:txBody>
          <a:bodyPr/>
          <a:lstStyle/>
          <a:p>
            <a:r>
              <a:rPr lang="en-GB" sz="8000" dirty="0"/>
              <a:t>building distributed Systems</a:t>
            </a:r>
            <a:br>
              <a:rPr lang="da-DK" dirty="0"/>
            </a:br>
            <a:br>
              <a:rPr lang="da-DK" sz="1400" dirty="0"/>
            </a:br>
            <a:br>
              <a:rPr lang="da-DK" sz="1400" dirty="0"/>
            </a:br>
            <a:br>
              <a:rPr lang="da-DK" sz="1400" dirty="0"/>
            </a:br>
            <a:r>
              <a:rPr lang="da-DK" sz="1400" dirty="0" err="1"/>
              <a:t>U</a:t>
            </a:r>
            <a:r>
              <a:rPr lang="da-DK" sz="1400" cap="none" dirty="0" err="1"/>
              <a:t>pdated</a:t>
            </a:r>
            <a:r>
              <a:rPr lang="da-DK" sz="1400" cap="none" dirty="0"/>
              <a:t> 1 September 2021</a:t>
            </a: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75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brief overview of the Scalability Trilemma - Modex">
            <a:extLst>
              <a:ext uri="{FF2B5EF4-FFF2-40B4-BE49-F238E27FC236}">
                <a16:creationId xmlns:a16="http://schemas.microsoft.com/office/drawing/2014/main" id="{819C7444-4A19-43CB-80B8-E1EF649BD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731" y="2026373"/>
            <a:ext cx="4173537" cy="302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Challenges </a:t>
              </a:r>
              <a:r>
                <a:rPr lang="en-GB" sz="2000" dirty="0">
                  <a:solidFill>
                    <a:schemeClr val="bg1"/>
                  </a:solidFill>
                </a:rPr>
                <a:t>&gt; Scalability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A8899A4-AC3C-453A-A959-8952B2431C9C}"/>
              </a:ext>
            </a:extLst>
          </p:cNvPr>
          <p:cNvSpPr txBox="1"/>
          <p:nvPr/>
        </p:nvSpPr>
        <p:spPr>
          <a:xfrm>
            <a:off x="1288741" y="1669002"/>
            <a:ext cx="6026459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No computer has complete information about the system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Computers make decisions based only on local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Failure of one computer must not ruin the state of others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There is no implicit assumption that a global clock exists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</p:txBody>
      </p:sp>
    </p:spTree>
    <p:extLst>
      <p:ext uri="{BB962C8B-B14F-4D97-AF65-F5344CB8AC3E}">
        <p14:creationId xmlns:p14="http://schemas.microsoft.com/office/powerpoint/2010/main" val="351773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Challenges</a:t>
              </a:r>
              <a:r>
                <a:rPr lang="en-GB" sz="2000" dirty="0">
                  <a:solidFill>
                    <a:schemeClr val="bg1"/>
                  </a:solidFill>
                </a:rPr>
                <a:t> &gt; Security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A8899A4-AC3C-453A-A959-8952B2431C9C}"/>
              </a:ext>
            </a:extLst>
          </p:cNvPr>
          <p:cNvSpPr txBox="1"/>
          <p:nvPr/>
        </p:nvSpPr>
        <p:spPr>
          <a:xfrm>
            <a:off x="1288741" y="1669002"/>
            <a:ext cx="6026459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/>
              <a:t>Information must </a:t>
            </a:r>
            <a:r>
              <a:rPr lang="da-DK" sz="2100" dirty="0" err="1"/>
              <a:t>be</a:t>
            </a:r>
            <a:r>
              <a:rPr lang="da-DK" sz="2100" dirty="0"/>
              <a:t> </a:t>
            </a:r>
            <a:r>
              <a:rPr lang="da-DK" sz="2100" dirty="0" err="1"/>
              <a:t>kept</a:t>
            </a:r>
            <a:r>
              <a:rPr lang="da-DK" sz="2100" dirty="0"/>
              <a:t> private and </a:t>
            </a:r>
            <a:r>
              <a:rPr lang="da-DK" sz="2100" dirty="0" err="1"/>
              <a:t>secure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/>
              <a:t>Data must not </a:t>
            </a:r>
            <a:r>
              <a:rPr lang="da-DK" sz="2100" dirty="0" err="1"/>
              <a:t>be</a:t>
            </a:r>
            <a:r>
              <a:rPr lang="da-DK" sz="2100" dirty="0"/>
              <a:t> </a:t>
            </a:r>
            <a:r>
              <a:rPr lang="da-DK" sz="2100" dirty="0" err="1"/>
              <a:t>modified</a:t>
            </a:r>
            <a:r>
              <a:rPr lang="da-DK" sz="2100" dirty="0"/>
              <a:t>, </a:t>
            </a:r>
            <a:r>
              <a:rPr lang="da-DK" sz="2100" dirty="0" err="1"/>
              <a:t>deleted</a:t>
            </a:r>
            <a:r>
              <a:rPr lang="da-DK" sz="2100" dirty="0"/>
              <a:t> or </a:t>
            </a:r>
            <a:r>
              <a:rPr lang="da-DK" sz="2100" dirty="0" err="1"/>
              <a:t>added</a:t>
            </a:r>
            <a:r>
              <a:rPr lang="da-DK" sz="2100" dirty="0"/>
              <a:t> </a:t>
            </a:r>
            <a:r>
              <a:rPr lang="da-DK" sz="2100" dirty="0" err="1"/>
              <a:t>unintentionally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/>
              <a:t>Distributed systems must </a:t>
            </a:r>
            <a:r>
              <a:rPr lang="da-DK" sz="2100" dirty="0" err="1"/>
              <a:t>be</a:t>
            </a:r>
            <a:r>
              <a:rPr lang="da-DK" sz="2100" dirty="0"/>
              <a:t> </a:t>
            </a:r>
            <a:r>
              <a:rPr lang="da-DK" sz="2100" dirty="0" err="1"/>
              <a:t>available</a:t>
            </a:r>
            <a:r>
              <a:rPr lang="da-DK" sz="2100" dirty="0"/>
              <a:t> </a:t>
            </a:r>
            <a:r>
              <a:rPr lang="da-DK" sz="2100" dirty="0" err="1"/>
              <a:t>only</a:t>
            </a:r>
            <a:r>
              <a:rPr lang="da-DK" sz="2100" dirty="0"/>
              <a:t> to </a:t>
            </a:r>
            <a:r>
              <a:rPr lang="da-DK" sz="2100" dirty="0" err="1"/>
              <a:t>its</a:t>
            </a:r>
            <a:r>
              <a:rPr lang="da-DK" sz="2100" dirty="0"/>
              <a:t> </a:t>
            </a:r>
            <a:r>
              <a:rPr lang="da-DK" sz="2100" dirty="0" err="1"/>
              <a:t>intended</a:t>
            </a:r>
            <a:r>
              <a:rPr lang="da-DK" sz="2100" dirty="0"/>
              <a:t> </a:t>
            </a:r>
            <a:r>
              <a:rPr lang="da-DK" sz="2100" dirty="0" err="1"/>
              <a:t>audience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How do we identify vulnerabilities?</a:t>
            </a:r>
            <a:r>
              <a:rPr lang="da-DK" sz="21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How do we manage our attack surface?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What resources do we need to </a:t>
            </a:r>
            <a:r>
              <a:rPr lang="en-GB" sz="2100"/>
              <a:t>protect?</a:t>
            </a:r>
            <a:endParaRPr lang="en-GB" sz="2100" dirty="0"/>
          </a:p>
        </p:txBody>
      </p:sp>
      <p:pic>
        <p:nvPicPr>
          <p:cNvPr id="1026" name="Picture 2" descr="Beyond Confidentiality, Integrity &amp;amp; Availability | by Jym | Medium">
            <a:extLst>
              <a:ext uri="{FF2B5EF4-FFF2-40B4-BE49-F238E27FC236}">
                <a16:creationId xmlns:a16="http://schemas.microsoft.com/office/drawing/2014/main" id="{E0262AA4-A38E-4E52-A938-3933EF523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086" y="1436142"/>
            <a:ext cx="431482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53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E62F69-2561-4F6C-B24A-EF6CF359A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531" y="1553077"/>
            <a:ext cx="4705350" cy="47244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9308798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Challenges </a:t>
              </a:r>
              <a:r>
                <a:rPr lang="en-GB" sz="2000" dirty="0">
                  <a:solidFill>
                    <a:schemeClr val="bg1"/>
                  </a:solidFill>
                </a:rPr>
                <a:t>&gt; Failure Handling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A8899A4-AC3C-453A-A959-8952B2431C9C}"/>
              </a:ext>
            </a:extLst>
          </p:cNvPr>
          <p:cNvSpPr txBox="1"/>
          <p:nvPr/>
        </p:nvSpPr>
        <p:spPr>
          <a:xfrm>
            <a:off x="1288741" y="1669002"/>
            <a:ext cx="6069322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Detecting failures ranges from trivial (local system) to impossible (remote systems)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Masking failures via message retransmission and/or data replication goes a long way to help stabilize distributed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Tolerating failures is sometimes the better option for a distributed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Recovery from failure is ALOT easier in stateless systems</a:t>
            </a:r>
            <a:endParaRPr lang="da-DK" sz="2100" dirty="0"/>
          </a:p>
        </p:txBody>
      </p:sp>
    </p:spTree>
    <p:extLst>
      <p:ext uri="{BB962C8B-B14F-4D97-AF65-F5344CB8AC3E}">
        <p14:creationId xmlns:p14="http://schemas.microsoft.com/office/powerpoint/2010/main" val="239074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9308798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Challenges </a:t>
              </a:r>
              <a:r>
                <a:rPr lang="en-GB" sz="2000" dirty="0">
                  <a:solidFill>
                    <a:schemeClr val="bg1"/>
                  </a:solidFill>
                </a:rPr>
                <a:t>&gt; Concurrency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A8899A4-AC3C-453A-A959-8952B2431C9C}"/>
              </a:ext>
            </a:extLst>
          </p:cNvPr>
          <p:cNvSpPr txBox="1"/>
          <p:nvPr/>
        </p:nvSpPr>
        <p:spPr>
          <a:xfrm>
            <a:off x="1288741" y="1669002"/>
            <a:ext cx="5597834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Not all code is thread-safe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Shared resources can lead to deadlocks &amp; race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Concurrent data access is always a trade-off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</p:txBody>
      </p:sp>
      <p:pic>
        <p:nvPicPr>
          <p:cNvPr id="2052" name="Picture 4" descr="Concurrent and Parallel Programming - &amp;lt;h1&amp;gt;Joe Armstrong - Erlang and other  stuff&amp;lt;/h1&amp;gt;">
            <a:extLst>
              <a:ext uri="{FF2B5EF4-FFF2-40B4-BE49-F238E27FC236}">
                <a16:creationId xmlns:a16="http://schemas.microsoft.com/office/drawing/2014/main" id="{EE2C67A4-3960-4689-ACF8-2360B9E92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337" y="1915741"/>
            <a:ext cx="4953544" cy="372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60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Challenges</a:t>
              </a:r>
              <a:r>
                <a:rPr lang="en-GB" sz="2000" dirty="0">
                  <a:solidFill>
                    <a:schemeClr val="bg1"/>
                  </a:solidFill>
                </a:rPr>
                <a:t> &gt; Transparency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A8899A4-AC3C-453A-A959-8952B2431C9C}"/>
              </a:ext>
            </a:extLst>
          </p:cNvPr>
          <p:cNvSpPr txBox="1"/>
          <p:nvPr/>
        </p:nvSpPr>
        <p:spPr>
          <a:xfrm>
            <a:off x="1288741" y="1669002"/>
            <a:ext cx="10427009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Access transparency dictates that objects must be accessed with the same operations regardless of whether they are local or remote </a:t>
            </a:r>
            <a:br>
              <a:rPr lang="en-GB" sz="2100" dirty="0"/>
            </a:b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Location transparency requires objects to be accessible without knowledge of their 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Replication transparency ensures that objects can be replicated without any effect on the applications that use the objects</a:t>
            </a:r>
            <a:br>
              <a:rPr lang="en-GB" sz="2100" dirty="0"/>
            </a:b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Concurrency transparency requires concurrent processes to share objects without interference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Failure transparency requires faults to be concealed such that applications can continue to function without any impact on </a:t>
            </a:r>
            <a:r>
              <a:rPr lang="en-GB" sz="2100" dirty="0" err="1"/>
              <a:t>behavior</a:t>
            </a:r>
            <a:r>
              <a:rPr lang="en-GB" sz="2100" dirty="0"/>
              <a:t> or correctness</a:t>
            </a:r>
            <a:endParaRPr lang="da-DK" sz="2100" dirty="0"/>
          </a:p>
        </p:txBody>
      </p:sp>
    </p:spTree>
    <p:extLst>
      <p:ext uri="{BB962C8B-B14F-4D97-AF65-F5344CB8AC3E}">
        <p14:creationId xmlns:p14="http://schemas.microsoft.com/office/powerpoint/2010/main" val="161872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Principles</a:t>
              </a:r>
            </a:p>
          </p:txBody>
        </p:sp>
      </p:grpSp>
      <p:pic>
        <p:nvPicPr>
          <p:cNvPr id="2054" name="Picture 6" descr="Becoming a software architect - Meme on Imgur">
            <a:extLst>
              <a:ext uri="{FF2B5EF4-FFF2-40B4-BE49-F238E27FC236}">
                <a16:creationId xmlns:a16="http://schemas.microsoft.com/office/drawing/2014/main" id="{0C578BB6-F89E-4CE9-B273-FA269DF15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608" y="1263702"/>
            <a:ext cx="7360783" cy="495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570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o worries we develop software following strict architecturAL PRINCIPLES -  crazy architecture | Meme Generator">
            <a:extLst>
              <a:ext uri="{FF2B5EF4-FFF2-40B4-BE49-F238E27FC236}">
                <a16:creationId xmlns:a16="http://schemas.microsoft.com/office/drawing/2014/main" id="{A4FEB7DD-FD02-4445-AEFA-F210BD501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925" y="1823175"/>
            <a:ext cx="4239986" cy="423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Principles &gt; Architecture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19A69A5-81A7-43F8-80C0-EEB55C9D17D5}"/>
              </a:ext>
            </a:extLst>
          </p:cNvPr>
          <p:cNvSpPr txBox="1"/>
          <p:nvPr/>
        </p:nvSpPr>
        <p:spPr>
          <a:xfrm>
            <a:off x="1288741" y="1669002"/>
            <a:ext cx="6157088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Build stateless services whenever 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Design for asynchronous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Use containers, always!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Use Kubernetes for orchestration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Monitor as much as 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Enforce zero-trust guidelines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Build small, release small, fail fast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Automate everything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</p:txBody>
      </p:sp>
    </p:spTree>
    <p:extLst>
      <p:ext uri="{BB962C8B-B14F-4D97-AF65-F5344CB8AC3E}">
        <p14:creationId xmlns:p14="http://schemas.microsoft.com/office/powerpoint/2010/main" val="110930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9A69A5-81A7-43F8-80C0-EEB55C9D17D5}"/>
              </a:ext>
            </a:extLst>
          </p:cNvPr>
          <p:cNvSpPr txBox="1"/>
          <p:nvPr/>
        </p:nvSpPr>
        <p:spPr>
          <a:xfrm>
            <a:off x="1288741" y="1669002"/>
            <a:ext cx="10198409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Every container should address ONLY a single concern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A container should rely only on the presence of the Linux kernel and have any additional libraries added to it at the time the container is built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Containerized applications are meant to be immutable, and once built are not expected to change between different environments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Every container must implement all necessary APIs to help the platform observe and manage the application in the best way 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Containerized applications need to be as ephemeral as possible and ready to be replaced by another container instance at any point in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Every container should declare its resource requirements explicitly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Principles &gt; Containers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595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 showing the two database approaches.">
            <a:extLst>
              <a:ext uri="{FF2B5EF4-FFF2-40B4-BE49-F238E27FC236}">
                <a16:creationId xmlns:a16="http://schemas.microsoft.com/office/drawing/2014/main" id="{A1617EAD-A41B-485B-A8E5-764CDC0CE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06" y="2220656"/>
            <a:ext cx="5165725" cy="293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Principles &gt; Microservices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19A69A5-81A7-43F8-80C0-EEB55C9D17D5}"/>
              </a:ext>
            </a:extLst>
          </p:cNvPr>
          <p:cNvSpPr txBox="1"/>
          <p:nvPr/>
        </p:nvSpPr>
        <p:spPr>
          <a:xfrm>
            <a:off x="1288741" y="1669002"/>
            <a:ext cx="5569259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Logical architecture doesn't have to coincide with the physical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Enforce data sovereignty per microservice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Prioritize asynchronous event-driven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Always implement health checks and logging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Use API gateways for aggregation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</p:txBody>
      </p:sp>
    </p:spTree>
    <p:extLst>
      <p:ext uri="{BB962C8B-B14F-4D97-AF65-F5344CB8AC3E}">
        <p14:creationId xmlns:p14="http://schemas.microsoft.com/office/powerpoint/2010/main" val="192884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Patterns</a:t>
              </a:r>
            </a:p>
          </p:txBody>
        </p:sp>
      </p:grpSp>
      <p:pic>
        <p:nvPicPr>
          <p:cNvPr id="3074" name="Picture 2" descr="Patterning Softwares Part 1. Patterns Patterns Patterns! What… | by Purvil  Bambharolia | Medium">
            <a:extLst>
              <a:ext uri="{FF2B5EF4-FFF2-40B4-BE49-F238E27FC236}">
                <a16:creationId xmlns:a16="http://schemas.microsoft.com/office/drawing/2014/main" id="{86091D8C-FCF8-4979-A502-0CC9D83E7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083" y="1263702"/>
            <a:ext cx="6856740" cy="51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813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01036E-B63C-45D7-819A-E0C1980A8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737643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90901C-A830-48F6-853B-7274D824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1148ED2-8D8E-4196-99D5-F15AC3D680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B089564-4EE7-4F8F-9217-F7A11F691F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259AE42-0133-4010-806A-A37C57447E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3F6676B-C585-42B6-90F7-FCB750486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285D0F8-361C-4562-83C5-8D5A1D8C3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820" y="2342095"/>
            <a:ext cx="4350059" cy="269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Patterns &gt; Bounded Contexts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19A69A5-81A7-43F8-80C0-EEB55C9D17D5}"/>
              </a:ext>
            </a:extLst>
          </p:cNvPr>
          <p:cNvSpPr txBox="1"/>
          <p:nvPr/>
        </p:nvSpPr>
        <p:spPr>
          <a:xfrm>
            <a:off x="1288741" y="1669002"/>
            <a:ext cx="5897872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Bounded Context deals with large models by dividing them into different “domains” and being explicit about their interrelationships.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Bounded Contexts are important because total unification of the domain model for a large system is not feasible or cost-effective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Various factors draw boundaries between contexts, however in general Bounded Contexts tend to adhere to Conway's law</a:t>
            </a:r>
            <a:endParaRPr lang="da-DK" sz="2100" dirty="0"/>
          </a:p>
        </p:txBody>
      </p:sp>
    </p:spTree>
    <p:extLst>
      <p:ext uri="{BB962C8B-B14F-4D97-AF65-F5344CB8AC3E}">
        <p14:creationId xmlns:p14="http://schemas.microsoft.com/office/powerpoint/2010/main" val="343333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BE380BB-43C5-48DE-879D-F51469170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5697" y="1669002"/>
            <a:ext cx="4666182" cy="378068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Patterns &gt; Aggregates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19A69A5-81A7-43F8-80C0-EEB55C9D17D5}"/>
              </a:ext>
            </a:extLst>
          </p:cNvPr>
          <p:cNvSpPr txBox="1"/>
          <p:nvPr/>
        </p:nvSpPr>
        <p:spPr>
          <a:xfrm>
            <a:off x="1288741" y="1669002"/>
            <a:ext cx="5897872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An aggregate is a cluster of domain objects that can be treated as a single unit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An aggregate will have one of its component objects be the aggregate root. Any references from outside the aggregate should only go to the aggregate root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Aggregates are the basic element of transfer of data storage - you request to load or save whole aggregates. Transactions should not cross aggregate boundaries</a:t>
            </a:r>
          </a:p>
        </p:txBody>
      </p:sp>
    </p:spTree>
    <p:extLst>
      <p:ext uri="{BB962C8B-B14F-4D97-AF65-F5344CB8AC3E}">
        <p14:creationId xmlns:p14="http://schemas.microsoft.com/office/powerpoint/2010/main" val="236098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3364AECE-4FC4-4096-8658-9BD45F935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758" y="2173413"/>
            <a:ext cx="4404180" cy="320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Patterns &gt; CQRS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19A69A5-81A7-43F8-80C0-EEB55C9D17D5}"/>
              </a:ext>
            </a:extLst>
          </p:cNvPr>
          <p:cNvSpPr txBox="1"/>
          <p:nvPr/>
        </p:nvSpPr>
        <p:spPr>
          <a:xfrm>
            <a:off x="1288741" y="1669002"/>
            <a:ext cx="5897872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CQRS stands for Command Query Responsibility Segregation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CQRS splits the conceptual model into separate models which allows us to optimize for reads &amp; writes independently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CQRS is best suited for complex domains that leverages event-based programming models and eventual consistency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For simple domains CRUD is typically a better alternative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</p:txBody>
      </p:sp>
    </p:spTree>
    <p:extLst>
      <p:ext uri="{BB962C8B-B14F-4D97-AF65-F5344CB8AC3E}">
        <p14:creationId xmlns:p14="http://schemas.microsoft.com/office/powerpoint/2010/main" val="426071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Patterns &gt; Event Sourcing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19A69A5-81A7-43F8-80C0-EEB55C9D17D5}"/>
              </a:ext>
            </a:extLst>
          </p:cNvPr>
          <p:cNvSpPr txBox="1"/>
          <p:nvPr/>
        </p:nvSpPr>
        <p:spPr>
          <a:xfrm>
            <a:off x="1288741" y="1669002"/>
            <a:ext cx="6097897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Event Sourcing allows us to handle operations on data as a sequence of events, each of which is recorded in an append-only store</a:t>
            </a:r>
            <a:br>
              <a:rPr lang="en-GB" sz="2100" dirty="0"/>
            </a:b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Events are persisted in an event store that acts as the system of record (the authoritative data source) about the current state of the data</a:t>
            </a:r>
            <a:br>
              <a:rPr lang="en-GB" sz="2100" dirty="0"/>
            </a:b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The event store raises events, and tasks perform operations in response to those events. This decoupling of the tasks from the events provides flexibility and extensibility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Temporal queries are kind cool!</a:t>
            </a:r>
            <a:endParaRPr lang="da-DK" sz="2100" dirty="0"/>
          </a:p>
        </p:txBody>
      </p:sp>
      <p:pic>
        <p:nvPicPr>
          <p:cNvPr id="1026" name="Picture 2" descr="An overview and example of the Event Sourcing pattern">
            <a:extLst>
              <a:ext uri="{FF2B5EF4-FFF2-40B4-BE49-F238E27FC236}">
                <a16:creationId xmlns:a16="http://schemas.microsoft.com/office/drawing/2014/main" id="{9DDD313D-2239-4EEB-9D61-0EA10D2E1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875" y="2368546"/>
            <a:ext cx="4423233" cy="281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87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Patterns &gt; Circuit breaker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19A69A5-81A7-43F8-80C0-EEB55C9D17D5}"/>
              </a:ext>
            </a:extLst>
          </p:cNvPr>
          <p:cNvSpPr txBox="1"/>
          <p:nvPr/>
        </p:nvSpPr>
        <p:spPr>
          <a:xfrm>
            <a:off x="1288741" y="1669002"/>
            <a:ext cx="5169209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Circuit Breakers prevent catastrophic cascades in distributed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Circuit breakers wrap protected function calls and monitors for failures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Circuit breakers enables external intervention via alerting when faced with unrecoverable </a:t>
            </a:r>
            <a:r>
              <a:rPr lang="en-GB" sz="2100"/>
              <a:t>system states</a:t>
            </a:r>
            <a:endParaRPr lang="da-DK" sz="2100" dirty="0"/>
          </a:p>
        </p:txBody>
      </p:sp>
      <p:pic>
        <p:nvPicPr>
          <p:cNvPr id="3076" name="Picture 4" descr="Circuit Breaker states">
            <a:extLst>
              <a:ext uri="{FF2B5EF4-FFF2-40B4-BE49-F238E27FC236}">
                <a16:creationId xmlns:a16="http://schemas.microsoft.com/office/drawing/2014/main" id="{800B8691-7D57-438B-928E-CA140FB17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613" y="1876169"/>
            <a:ext cx="4802495" cy="397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46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Case Study</a:t>
              </a:r>
            </a:p>
          </p:txBody>
        </p:sp>
      </p:grpSp>
      <p:pic>
        <p:nvPicPr>
          <p:cNvPr id="1026" name="Picture 2" descr="The Benefits of Self-Service Software That Empower Your Employees | by HR  Advice | LeaveBoard - Absence and Employee Management Software">
            <a:extLst>
              <a:ext uri="{FF2B5EF4-FFF2-40B4-BE49-F238E27FC236}">
                <a16:creationId xmlns:a16="http://schemas.microsoft.com/office/drawing/2014/main" id="{458ABA77-1632-46F0-99AF-D2F42C6C6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56" y="1263702"/>
            <a:ext cx="6948488" cy="521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19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Case Study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72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DCE214-16B5-4C93-970F-DC4A6F6B3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7" y="1212902"/>
            <a:ext cx="8632825" cy="488856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83622E1-395B-462B-AE14-5DFEA6BE6481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DD9BC49-0921-4A4F-ACF5-4B95D205ED3B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B3083F-3AE6-42B8-8EEC-2D255EF15A78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CB4255-70E3-45BA-B2F7-162C8C7FF4AA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Case Study &gt; Concept</a:t>
              </a:r>
            </a:p>
          </p:txBody>
        </p:sp>
      </p:grp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C1D3DEA9-0597-45A9-8A09-A332CE1294D7}"/>
              </a:ext>
            </a:extLst>
          </p:cNvPr>
          <p:cNvSpPr/>
          <p:nvPr/>
        </p:nvSpPr>
        <p:spPr>
          <a:xfrm>
            <a:off x="156248" y="3429000"/>
            <a:ext cx="2992678" cy="1468353"/>
          </a:xfrm>
          <a:prstGeom prst="cloudCallout">
            <a:avLst>
              <a:gd name="adj1" fmla="val 74148"/>
              <a:gd name="adj2" fmla="val 12114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/>
              <a:t>Developers manage their capabilities via a central portal</a:t>
            </a: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DCEC1B3C-3EAF-4668-B616-6E8B5F789FEE}"/>
              </a:ext>
            </a:extLst>
          </p:cNvPr>
          <p:cNvSpPr/>
          <p:nvPr/>
        </p:nvSpPr>
        <p:spPr>
          <a:xfrm>
            <a:off x="846378" y="980042"/>
            <a:ext cx="2489683" cy="1468354"/>
          </a:xfrm>
          <a:prstGeom prst="cloudCallout">
            <a:avLst>
              <a:gd name="adj1" fmla="val 72756"/>
              <a:gd name="adj2" fmla="val 42671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/>
              <a:t>All interactions within the system are governed by Azure AD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CC8008FC-E592-4B22-B771-2372548AA256}"/>
              </a:ext>
            </a:extLst>
          </p:cNvPr>
          <p:cNvSpPr/>
          <p:nvPr/>
        </p:nvSpPr>
        <p:spPr>
          <a:xfrm>
            <a:off x="8483118" y="980042"/>
            <a:ext cx="3124682" cy="1468354"/>
          </a:xfrm>
          <a:prstGeom prst="cloudCallout">
            <a:avLst>
              <a:gd name="adj1" fmla="val -85003"/>
              <a:gd name="adj2" fmla="val -11819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/>
              <a:t>Cluster state is replicated by </a:t>
            </a:r>
            <a:r>
              <a:rPr lang="en-GB" sz="1400" dirty="0" err="1"/>
              <a:t>Velero</a:t>
            </a:r>
            <a:r>
              <a:rPr lang="en-GB" sz="1400" dirty="0"/>
              <a:t> to an offsite location</a:t>
            </a:r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F1110804-49AE-4EC0-9D70-0E81944F269D}"/>
              </a:ext>
            </a:extLst>
          </p:cNvPr>
          <p:cNvSpPr/>
          <p:nvPr/>
        </p:nvSpPr>
        <p:spPr>
          <a:xfrm>
            <a:off x="8026760" y="5049722"/>
            <a:ext cx="3846994" cy="1656471"/>
          </a:xfrm>
          <a:prstGeom prst="cloudCallout">
            <a:avLst>
              <a:gd name="adj1" fmla="val -27573"/>
              <a:gd name="adj2" fmla="val -72113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/>
              <a:t>Developer-Automation provides custom support services for our Self-Service platform</a:t>
            </a:r>
          </a:p>
        </p:txBody>
      </p: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DF0D799F-C142-45B1-A935-73A2B2668B2B}"/>
              </a:ext>
            </a:extLst>
          </p:cNvPr>
          <p:cNvSpPr/>
          <p:nvPr/>
        </p:nvSpPr>
        <p:spPr>
          <a:xfrm>
            <a:off x="3809254" y="5326771"/>
            <a:ext cx="3022118" cy="1410293"/>
          </a:xfrm>
          <a:prstGeom prst="cloudCallout">
            <a:avLst>
              <a:gd name="adj1" fmla="val 33637"/>
              <a:gd name="adj2" fmla="val -84807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 err="1"/>
              <a:t>ForwardAuth</a:t>
            </a:r>
            <a:r>
              <a:rPr lang="en-GB" sz="1400" dirty="0"/>
              <a:t> verifies inbound bearer tokens via Azure AD</a:t>
            </a:r>
          </a:p>
        </p:txBody>
      </p:sp>
      <p:sp>
        <p:nvSpPr>
          <p:cNvPr id="18" name="Thought Bubble: Cloud 17">
            <a:extLst>
              <a:ext uri="{FF2B5EF4-FFF2-40B4-BE49-F238E27FC236}">
                <a16:creationId xmlns:a16="http://schemas.microsoft.com/office/drawing/2014/main" id="{B978209B-07F7-4B27-B128-EEA6E2FB37E4}"/>
              </a:ext>
            </a:extLst>
          </p:cNvPr>
          <p:cNvSpPr/>
          <p:nvPr/>
        </p:nvSpPr>
        <p:spPr>
          <a:xfrm>
            <a:off x="4050818" y="1011836"/>
            <a:ext cx="2780554" cy="1604363"/>
          </a:xfrm>
          <a:prstGeom prst="cloudCallout">
            <a:avLst>
              <a:gd name="adj1" fmla="val 31734"/>
              <a:gd name="adj2" fmla="val 86943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 err="1"/>
              <a:t>Crossplane</a:t>
            </a:r>
            <a:r>
              <a:rPr lang="en-GB" sz="1400" dirty="0"/>
              <a:t> enables dynamic provisioning for various cloud and custom resources</a:t>
            </a:r>
          </a:p>
        </p:txBody>
      </p:sp>
    </p:spTree>
    <p:extLst>
      <p:ext uri="{BB962C8B-B14F-4D97-AF65-F5344CB8AC3E}">
        <p14:creationId xmlns:p14="http://schemas.microsoft.com/office/powerpoint/2010/main" val="295588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83622E1-395B-462B-AE14-5DFEA6BE6481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DD9BC49-0921-4A4F-ACF5-4B95D205ED3B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B3083F-3AE6-42B8-8EEC-2D255EF15A78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CB4255-70E3-45BA-B2F7-162C8C7FF4AA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Case Study &gt; Concept &gt; Outer Architecture</a:t>
              </a:r>
            </a:p>
          </p:txBody>
        </p:sp>
      </p:grp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78297E-D70F-4731-BDFE-825B7EA38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274" y="1030842"/>
            <a:ext cx="7091451" cy="5646240"/>
          </a:xfrm>
          <a:prstGeom prst="rect">
            <a:avLst/>
          </a:prstGeo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EDE7AFCF-3B2B-4B53-9CE8-C0FBEA3F2AE2}"/>
              </a:ext>
            </a:extLst>
          </p:cNvPr>
          <p:cNvSpPr/>
          <p:nvPr/>
        </p:nvSpPr>
        <p:spPr>
          <a:xfrm>
            <a:off x="1006873" y="3732684"/>
            <a:ext cx="2588155" cy="2521527"/>
          </a:xfrm>
          <a:prstGeom prst="cloudCallout">
            <a:avLst>
              <a:gd name="adj1" fmla="val 165578"/>
              <a:gd name="adj2" fmla="val -31614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/>
              <a:t>Developer-Automation acts as a control plane for all DFDS capabilities and is managed by platform teams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F5ED5BCF-2928-4CC9-953F-46BBDDE5672A}"/>
              </a:ext>
            </a:extLst>
          </p:cNvPr>
          <p:cNvSpPr/>
          <p:nvPr/>
        </p:nvSpPr>
        <p:spPr>
          <a:xfrm>
            <a:off x="8611468" y="1030842"/>
            <a:ext cx="3262286" cy="3469260"/>
          </a:xfrm>
          <a:prstGeom prst="cloudCallout">
            <a:avLst>
              <a:gd name="adj1" fmla="val -82689"/>
              <a:gd name="adj2" fmla="val -5183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/>
              <a:t>Capabilities are bounded contexts belonging to stream-aligned teams that provide them with a well defined boundary for their microservice. </a:t>
            </a:r>
            <a:br>
              <a:rPr lang="en-GB" sz="1400" dirty="0"/>
            </a:br>
            <a:br>
              <a:rPr lang="en-GB" sz="1400" dirty="0"/>
            </a:br>
            <a:r>
              <a:rPr lang="en-GB" sz="1400" dirty="0"/>
              <a:t>In general capabilities represent well defined business responsibilities within DFDS</a:t>
            </a:r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B3FF5DD3-91BF-4B63-B1C4-1F662CFC420D}"/>
              </a:ext>
            </a:extLst>
          </p:cNvPr>
          <p:cNvSpPr/>
          <p:nvPr/>
        </p:nvSpPr>
        <p:spPr>
          <a:xfrm>
            <a:off x="6514284" y="4500102"/>
            <a:ext cx="2311062" cy="2176980"/>
          </a:xfrm>
          <a:prstGeom prst="cloudCallout">
            <a:avLst>
              <a:gd name="adj1" fmla="val -86443"/>
              <a:gd name="adj2" fmla="val -43357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 err="1"/>
              <a:t>Crossplane</a:t>
            </a:r>
            <a:r>
              <a:rPr lang="en-GB" sz="1400" dirty="0"/>
              <a:t> provides a unified service broker for all our external cloud dependencies</a:t>
            </a:r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578C1244-B19A-4712-AA51-E1F4BC6C5145}"/>
              </a:ext>
            </a:extLst>
          </p:cNvPr>
          <p:cNvSpPr/>
          <p:nvPr/>
        </p:nvSpPr>
        <p:spPr>
          <a:xfrm>
            <a:off x="1394743" y="1030842"/>
            <a:ext cx="2311062" cy="2176980"/>
          </a:xfrm>
          <a:prstGeom prst="cloudCallout">
            <a:avLst>
              <a:gd name="adj1" fmla="val 120980"/>
              <a:gd name="adj2" fmla="val 25375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 err="1"/>
              <a:t>Velero</a:t>
            </a:r>
            <a:r>
              <a:rPr lang="en-GB" sz="1400" dirty="0"/>
              <a:t> ensures that workloads &amp; resources are backed up and can easily be restored in case of emergency</a:t>
            </a:r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45BD57CA-3412-4065-A17B-D72E5518294F}"/>
              </a:ext>
            </a:extLst>
          </p:cNvPr>
          <p:cNvSpPr/>
          <p:nvPr/>
        </p:nvSpPr>
        <p:spPr>
          <a:xfrm>
            <a:off x="5131624" y="1030842"/>
            <a:ext cx="2054024" cy="1861615"/>
          </a:xfrm>
          <a:prstGeom prst="cloudCallout">
            <a:avLst>
              <a:gd name="adj1" fmla="val -66136"/>
              <a:gd name="adj2" fmla="val 98420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/>
              <a:t>K8s provides the platform for our platform</a:t>
            </a:r>
          </a:p>
        </p:txBody>
      </p:sp>
    </p:spTree>
    <p:extLst>
      <p:ext uri="{BB962C8B-B14F-4D97-AF65-F5344CB8AC3E}">
        <p14:creationId xmlns:p14="http://schemas.microsoft.com/office/powerpoint/2010/main" val="92265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83622E1-395B-462B-AE14-5DFEA6BE6481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DD9BC49-0921-4A4F-ACF5-4B95D205ED3B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B3083F-3AE6-42B8-8EEC-2D255EF15A78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CB4255-70E3-45BA-B2F7-162C8C7FF4AA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Case Study &gt; Concept &gt; Inner Architecture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A95D7B1-42C3-454E-973F-57D7FAB0F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936" y="996437"/>
            <a:ext cx="8526127" cy="5790889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2C2EB52-CC67-4108-8365-7152700591C0}"/>
              </a:ext>
            </a:extLst>
          </p:cNvPr>
          <p:cNvSpPr/>
          <p:nvPr/>
        </p:nvSpPr>
        <p:spPr>
          <a:xfrm>
            <a:off x="529768" y="2545491"/>
            <a:ext cx="1966296" cy="1626157"/>
          </a:xfrm>
          <a:prstGeom prst="cloudCallout">
            <a:avLst>
              <a:gd name="adj1" fmla="val 104423"/>
              <a:gd name="adj2" fmla="val 28753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/>
              <a:t>Manages capability lifecycles and meta data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2D0C0E14-0A31-401E-99F8-45FF6D05C999}"/>
              </a:ext>
            </a:extLst>
          </p:cNvPr>
          <p:cNvSpPr/>
          <p:nvPr/>
        </p:nvSpPr>
        <p:spPr>
          <a:xfrm>
            <a:off x="1979629" y="4946175"/>
            <a:ext cx="2345235" cy="1066624"/>
          </a:xfrm>
          <a:prstGeom prst="cloudCallout">
            <a:avLst>
              <a:gd name="adj1" fmla="val 98100"/>
              <a:gd name="adj2" fmla="val -130397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/>
              <a:t>Façade @ Confluent Cloud</a:t>
            </a: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C9A8B1D7-54AB-435E-B49B-E1BAADE02AC9}"/>
              </a:ext>
            </a:extLst>
          </p:cNvPr>
          <p:cNvSpPr/>
          <p:nvPr/>
        </p:nvSpPr>
        <p:spPr>
          <a:xfrm>
            <a:off x="2971084" y="1297459"/>
            <a:ext cx="1444399" cy="1033196"/>
          </a:xfrm>
          <a:prstGeom prst="cloudCallout">
            <a:avLst>
              <a:gd name="adj1" fmla="val 93148"/>
              <a:gd name="adj2" fmla="val 12486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/>
              <a:t>Façade @ k8s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AE5D570-329C-4197-80A4-8D5A8619DA0C}"/>
              </a:ext>
            </a:extLst>
          </p:cNvPr>
          <p:cNvSpPr/>
          <p:nvPr/>
        </p:nvSpPr>
        <p:spPr>
          <a:xfrm>
            <a:off x="8705793" y="1210962"/>
            <a:ext cx="1653270" cy="1206191"/>
          </a:xfrm>
          <a:prstGeom prst="cloudCallout">
            <a:avLst>
              <a:gd name="adj1" fmla="val -126265"/>
              <a:gd name="adj2" fmla="val -5249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/>
              <a:t>Façade @ Azure DevOps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13D578D1-72C6-4F76-8F82-CE90BF83B5D1}"/>
              </a:ext>
            </a:extLst>
          </p:cNvPr>
          <p:cNvSpPr/>
          <p:nvPr/>
        </p:nvSpPr>
        <p:spPr>
          <a:xfrm>
            <a:off x="9592292" y="3280837"/>
            <a:ext cx="2281462" cy="1626157"/>
          </a:xfrm>
          <a:prstGeom prst="cloudCallout">
            <a:avLst>
              <a:gd name="adj1" fmla="val -79127"/>
              <a:gd name="adj2" fmla="val -17205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/>
              <a:t>Scans and evicts workloads that have been compromised</a:t>
            </a:r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E93FD244-49F9-40B5-A407-97FE249D8BF8}"/>
              </a:ext>
            </a:extLst>
          </p:cNvPr>
          <p:cNvSpPr/>
          <p:nvPr/>
        </p:nvSpPr>
        <p:spPr>
          <a:xfrm>
            <a:off x="8560049" y="5333082"/>
            <a:ext cx="1477900" cy="1282330"/>
          </a:xfrm>
          <a:prstGeom prst="cloudCallout">
            <a:avLst>
              <a:gd name="adj1" fmla="val -123657"/>
              <a:gd name="adj2" fmla="val -31349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/>
              <a:t>Service discovery</a:t>
            </a:r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48FEF588-9C74-4ABF-AA40-5D6E6A6FF5CF}"/>
              </a:ext>
            </a:extLst>
          </p:cNvPr>
          <p:cNvSpPr/>
          <p:nvPr/>
        </p:nvSpPr>
        <p:spPr>
          <a:xfrm>
            <a:off x="5401541" y="2674700"/>
            <a:ext cx="2197864" cy="884046"/>
          </a:xfrm>
          <a:prstGeom prst="cloudCallout">
            <a:avLst>
              <a:gd name="adj1" fmla="val 31628"/>
              <a:gd name="adj2" fmla="val 96141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/>
              <a:t>Monitors cost of capabilities</a:t>
            </a:r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481AF890-A699-4096-9E82-72C22F6AD535}"/>
              </a:ext>
            </a:extLst>
          </p:cNvPr>
          <p:cNvSpPr/>
          <p:nvPr/>
        </p:nvSpPr>
        <p:spPr>
          <a:xfrm>
            <a:off x="4723703" y="4736628"/>
            <a:ext cx="2345235" cy="1066624"/>
          </a:xfrm>
          <a:prstGeom prst="cloudCallout">
            <a:avLst>
              <a:gd name="adj1" fmla="val -13503"/>
              <a:gd name="adj2" fmla="val 73497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/>
              <a:t>Façade @ Amazon Web Services</a:t>
            </a:r>
          </a:p>
        </p:txBody>
      </p:sp>
    </p:spTree>
    <p:extLst>
      <p:ext uri="{BB962C8B-B14F-4D97-AF65-F5344CB8AC3E}">
        <p14:creationId xmlns:p14="http://schemas.microsoft.com/office/powerpoint/2010/main" val="238597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FB098F0-A71C-44BE-BB3B-CF9F103DF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0900" y="895347"/>
            <a:ext cx="7950200" cy="596265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</a:t>
              </a:r>
              <a:r>
                <a:rPr lang="da-DK" sz="2000" dirty="0">
                  <a:solidFill>
                    <a:schemeClr val="bg1"/>
                  </a:solidFill>
                </a:rPr>
                <a:t>Big Picture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C78BD4-291E-46EA-A240-41E0C5259AD7}"/>
              </a:ext>
            </a:extLst>
          </p:cNvPr>
          <p:cNvSpPr/>
          <p:nvPr/>
        </p:nvSpPr>
        <p:spPr>
          <a:xfrm>
            <a:off x="4986338" y="2027041"/>
            <a:ext cx="2828925" cy="24003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68118-1648-4EF9-A962-D834F3827261}"/>
              </a:ext>
            </a:extLst>
          </p:cNvPr>
          <p:cNvSpPr/>
          <p:nvPr/>
        </p:nvSpPr>
        <p:spPr>
          <a:xfrm>
            <a:off x="7815263" y="2027041"/>
            <a:ext cx="2828925" cy="24003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693730-3581-420D-8487-3F7F1AA69DBE}"/>
              </a:ext>
            </a:extLst>
          </p:cNvPr>
          <p:cNvSpPr/>
          <p:nvPr/>
        </p:nvSpPr>
        <p:spPr>
          <a:xfrm>
            <a:off x="2157413" y="4305895"/>
            <a:ext cx="2828925" cy="24003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201945-7DBE-4556-8D2F-2C65FD1C2C8C}"/>
              </a:ext>
            </a:extLst>
          </p:cNvPr>
          <p:cNvSpPr/>
          <p:nvPr/>
        </p:nvSpPr>
        <p:spPr>
          <a:xfrm>
            <a:off x="4986337" y="4154092"/>
            <a:ext cx="2120899" cy="24003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06A1BB-33F4-4EBE-9B74-668EE3AE901F}"/>
              </a:ext>
            </a:extLst>
          </p:cNvPr>
          <p:cNvSpPr/>
          <p:nvPr/>
        </p:nvSpPr>
        <p:spPr>
          <a:xfrm>
            <a:off x="7108827" y="4163617"/>
            <a:ext cx="2828925" cy="24003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121804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Literature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BAB86DB-B787-4628-8BA6-BD74663C168B}"/>
              </a:ext>
            </a:extLst>
          </p:cNvPr>
          <p:cNvSpPr txBox="1"/>
          <p:nvPr/>
        </p:nvSpPr>
        <p:spPr>
          <a:xfrm>
            <a:off x="1288740" y="1381616"/>
            <a:ext cx="10326997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2"/>
              </a:rPr>
              <a:t>https://martinfowler.com/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3"/>
              </a:rPr>
              <a:t>https://www.brainkart.com/article/The-Challenges-in-Distributed-System_8526/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>
              <a:hlinkClick r:id="rId3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3"/>
              </a:rPr>
              <a:t>https://www.educative.io/blog/distributed-systems-considerations-tradeoffs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>
              <a:hlinkClick r:id="rId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4"/>
              </a:rPr>
              <a:t>https://d2iq.com/blog/containers-distributed-systems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5"/>
              </a:rPr>
              <a:t>https://docs.microsoft.com/en-us/dotnet/architecture/microservices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/>
              <a:t>https://docs.microsoft.com/en-us/azure/architecture/patterns/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6"/>
              </a:rPr>
              <a:t>https://medium.com/@jym/beyond-confidentiality-integrity-availability-fbe4a64f69c4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</p:txBody>
      </p:sp>
    </p:spTree>
    <p:extLst>
      <p:ext uri="{BB962C8B-B14F-4D97-AF65-F5344CB8AC3E}">
        <p14:creationId xmlns:p14="http://schemas.microsoft.com/office/powerpoint/2010/main" val="2253575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Q&amp;A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5C0A7D5-EEF5-4EC5-A1EB-718D19527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94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</a:t>
              </a:r>
              <a:r>
                <a:rPr lang="da-DK" sz="2000" dirty="0">
                  <a:solidFill>
                    <a:schemeClr val="bg1"/>
                  </a:solidFill>
                </a:rPr>
                <a:t>Big Picture &gt; </a:t>
              </a:r>
              <a:r>
                <a:rPr lang="da-DK" sz="2000" dirty="0" err="1">
                  <a:solidFill>
                    <a:schemeClr val="bg1"/>
                  </a:solidFill>
                </a:rPr>
                <a:t>What</a:t>
              </a:r>
              <a:r>
                <a:rPr lang="da-DK" sz="2000" dirty="0">
                  <a:solidFill>
                    <a:schemeClr val="bg1"/>
                  </a:solidFill>
                </a:rPr>
                <a:t> is a </a:t>
              </a:r>
              <a:r>
                <a:rPr lang="da-DK" sz="2000" dirty="0" err="1">
                  <a:solidFill>
                    <a:schemeClr val="bg1"/>
                  </a:solidFill>
                </a:rPr>
                <a:t>distributed</a:t>
              </a:r>
              <a:r>
                <a:rPr lang="da-DK" sz="2000" dirty="0">
                  <a:solidFill>
                    <a:schemeClr val="bg1"/>
                  </a:solidFill>
                </a:rPr>
                <a:t> system?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FDD56-B18E-4364-AA81-FF20AE75CF02}"/>
              </a:ext>
            </a:extLst>
          </p:cNvPr>
          <p:cNvSpPr txBox="1"/>
          <p:nvPr/>
        </p:nvSpPr>
        <p:spPr>
          <a:xfrm>
            <a:off x="1288741" y="1669002"/>
            <a:ext cx="5835959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A collection of computers that work together to form a single computer for the end-users</a:t>
            </a:r>
            <a:br>
              <a:rPr lang="en-GB" sz="2100" dirty="0"/>
            </a:b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A collection of computers linked by a network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A collection of computers that share state and operate concurrently</a:t>
            </a:r>
            <a:br>
              <a:rPr lang="en-GB" sz="2100" dirty="0"/>
            </a:b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A collection of computers which can fail independently without disrupting the whole system</a:t>
            </a:r>
            <a:br>
              <a:rPr lang="en-GB" sz="2100" dirty="0"/>
            </a:br>
            <a:endParaRPr lang="en-GB" sz="2100" dirty="0"/>
          </a:p>
        </p:txBody>
      </p:sp>
      <p:pic>
        <p:nvPicPr>
          <p:cNvPr id="14" name="Picture 13" descr="Many Nodes, One Distributed System | by Vaidehi Joshi | baseds | Medium">
            <a:extLst>
              <a:ext uri="{FF2B5EF4-FFF2-40B4-BE49-F238E27FC236}">
                <a16:creationId xmlns:a16="http://schemas.microsoft.com/office/drawing/2014/main" id="{C58585E4-1F62-4FAE-8F04-AE76427E8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77" y="2183025"/>
            <a:ext cx="4406823" cy="279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02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</a:t>
              </a:r>
              <a:r>
                <a:rPr lang="da-DK" sz="2000" dirty="0">
                  <a:solidFill>
                    <a:schemeClr val="bg1"/>
                  </a:solidFill>
                </a:rPr>
                <a:t>Big Picture &gt; Advantages of </a:t>
              </a:r>
              <a:r>
                <a:rPr lang="da-DK" sz="2000" dirty="0" err="1">
                  <a:solidFill>
                    <a:schemeClr val="bg1"/>
                  </a:solidFill>
                </a:rPr>
                <a:t>distributed</a:t>
              </a:r>
              <a:r>
                <a:rPr lang="da-DK" sz="2000" dirty="0">
                  <a:solidFill>
                    <a:schemeClr val="bg1"/>
                  </a:solidFill>
                </a:rPr>
                <a:t> systems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0B83F4-546B-43B4-902C-0D363DEB5572}"/>
              </a:ext>
            </a:extLst>
          </p:cNvPr>
          <p:cNvSpPr txBox="1"/>
          <p:nvPr/>
        </p:nvSpPr>
        <p:spPr>
          <a:xfrm>
            <a:off x="1288741" y="1669002"/>
            <a:ext cx="9243188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/>
              <a:t>Modular </a:t>
            </a:r>
            <a:r>
              <a:rPr lang="da-DK" sz="2100" dirty="0" err="1"/>
              <a:t>growth</a:t>
            </a:r>
            <a:r>
              <a:rPr lang="da-DK" sz="2100" dirty="0"/>
              <a:t> breaks the </a:t>
            </a:r>
            <a:r>
              <a:rPr lang="da-DK" sz="2100" dirty="0" err="1"/>
              <a:t>ceiling</a:t>
            </a:r>
            <a:r>
              <a:rPr lang="da-DK" sz="2100" dirty="0"/>
              <a:t> on </a:t>
            </a:r>
            <a:r>
              <a:rPr lang="da-DK" sz="2100" dirty="0" err="1"/>
              <a:t>scalability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Horizontal scaling allows distributed systems to service more traffic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/>
              <a:t>Distributed systems </a:t>
            </a:r>
            <a:r>
              <a:rPr lang="da-DK" sz="2100" dirty="0" err="1"/>
              <a:t>are</a:t>
            </a:r>
            <a:r>
              <a:rPr lang="da-DK" sz="2100" dirty="0"/>
              <a:t> more </a:t>
            </a:r>
            <a:r>
              <a:rPr lang="da-DK" sz="2100" dirty="0" err="1"/>
              <a:t>fault</a:t>
            </a:r>
            <a:r>
              <a:rPr lang="da-DK" sz="2100" dirty="0"/>
              <a:t> tolerant </a:t>
            </a:r>
            <a:r>
              <a:rPr lang="da-DK" sz="2100" dirty="0" err="1"/>
              <a:t>then</a:t>
            </a:r>
            <a:r>
              <a:rPr lang="da-DK" sz="2100" dirty="0"/>
              <a:t> </a:t>
            </a:r>
            <a:r>
              <a:rPr lang="da-DK" sz="2100" dirty="0" err="1"/>
              <a:t>centralized</a:t>
            </a:r>
            <a:r>
              <a:rPr lang="da-DK" sz="2100" dirty="0"/>
              <a:t>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 err="1"/>
              <a:t>Cost</a:t>
            </a:r>
            <a:r>
              <a:rPr lang="da-DK" sz="2100" dirty="0"/>
              <a:t> </a:t>
            </a:r>
            <a:r>
              <a:rPr lang="da-DK" sz="2100" dirty="0" err="1"/>
              <a:t>effeciency</a:t>
            </a:r>
            <a:r>
              <a:rPr lang="da-DK" sz="2100" dirty="0"/>
              <a:t> at </a:t>
            </a:r>
            <a:r>
              <a:rPr lang="da-DK" sz="2100" dirty="0" err="1"/>
              <a:t>scale</a:t>
            </a:r>
            <a:r>
              <a:rPr lang="da-DK" sz="2100" dirty="0"/>
              <a:t> </a:t>
            </a:r>
            <a:r>
              <a:rPr lang="da-DK" sz="2100" dirty="0" err="1"/>
              <a:t>increase</a:t>
            </a:r>
            <a:r>
              <a:rPr lang="da-DK" sz="2100" dirty="0"/>
              <a:t> </a:t>
            </a:r>
            <a:r>
              <a:rPr lang="da-DK" sz="2100" dirty="0" err="1"/>
              <a:t>return</a:t>
            </a:r>
            <a:r>
              <a:rPr lang="da-DK" sz="2100" dirty="0"/>
              <a:t>-on-</a:t>
            </a:r>
            <a:r>
              <a:rPr lang="da-DK" sz="2100" dirty="0" err="1"/>
              <a:t>investment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Regional distribution reduces latency for end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Distributed systems break complex data into smaller pieces (e.g. </a:t>
            </a:r>
            <a:r>
              <a:rPr lang="en-GB" sz="2100" dirty="0" err="1"/>
              <a:t>sharding</a:t>
            </a:r>
            <a:r>
              <a:rPr lang="en-GB" sz="2100" dirty="0"/>
              <a:t>)</a:t>
            </a:r>
            <a:br>
              <a:rPr lang="en-GB" sz="2100" dirty="0"/>
            </a:b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Distributed systems can be designed for parallelism, where multiple processors divide up a complex problem into pieces (e.g. distributed processing)</a:t>
            </a:r>
            <a:endParaRPr lang="da-DK" sz="2100" dirty="0"/>
          </a:p>
        </p:txBody>
      </p:sp>
    </p:spTree>
    <p:extLst>
      <p:ext uri="{BB962C8B-B14F-4D97-AF65-F5344CB8AC3E}">
        <p14:creationId xmlns:p14="http://schemas.microsoft.com/office/powerpoint/2010/main" val="329578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</a:t>
              </a:r>
              <a:r>
                <a:rPr lang="da-DK" sz="2000" dirty="0">
                  <a:solidFill>
                    <a:schemeClr val="bg1"/>
                  </a:solidFill>
                </a:rPr>
                <a:t>Big Picture &gt; </a:t>
              </a:r>
              <a:r>
                <a:rPr lang="da-DK" sz="2000" dirty="0" err="1">
                  <a:solidFill>
                    <a:schemeClr val="bg1"/>
                  </a:solidFill>
                </a:rPr>
                <a:t>Disadvantages</a:t>
              </a:r>
              <a:r>
                <a:rPr lang="da-DK" sz="2000" dirty="0">
                  <a:solidFill>
                    <a:schemeClr val="bg1"/>
                  </a:solidFill>
                </a:rPr>
                <a:t> of </a:t>
              </a:r>
              <a:r>
                <a:rPr lang="da-DK" sz="2000" dirty="0" err="1">
                  <a:solidFill>
                    <a:schemeClr val="bg1"/>
                  </a:solidFill>
                </a:rPr>
                <a:t>distributed</a:t>
              </a:r>
              <a:r>
                <a:rPr lang="da-DK" sz="2000" dirty="0">
                  <a:solidFill>
                    <a:schemeClr val="bg1"/>
                  </a:solidFill>
                </a:rPr>
                <a:t> systems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0B83F4-546B-43B4-902C-0D363DEB5572}"/>
              </a:ext>
            </a:extLst>
          </p:cNvPr>
          <p:cNvSpPr txBox="1"/>
          <p:nvPr/>
        </p:nvSpPr>
        <p:spPr>
          <a:xfrm>
            <a:off x="1288741" y="1669002"/>
            <a:ext cx="10124930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Initial cost of building distributed systems are significantly greater then centralized systems</a:t>
            </a:r>
            <a:br>
              <a:rPr lang="en-GB" sz="2100" dirty="0"/>
            </a:b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A distributed system is harder to get up and running due to challenges like clock-synchronization, eventual consistence, replication and network failures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A distributed system is susceptible to cascading errors that can take a long time to debug and fix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CAP theorem forces our distributed system to prioritize availability or consistency when one or more computers are separated by a network partition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</p:txBody>
      </p:sp>
    </p:spTree>
    <p:extLst>
      <p:ext uri="{BB962C8B-B14F-4D97-AF65-F5344CB8AC3E}">
        <p14:creationId xmlns:p14="http://schemas.microsoft.com/office/powerpoint/2010/main" val="378135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Challenges</a:t>
              </a: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1026" name="Picture 2" descr="Challenges for a Distributed System">
            <a:extLst>
              <a:ext uri="{FF2B5EF4-FFF2-40B4-BE49-F238E27FC236}">
                <a16:creationId xmlns:a16="http://schemas.microsoft.com/office/drawing/2014/main" id="{FADB7E23-81E7-44CC-AEC0-BE87E4893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532" y="1257640"/>
            <a:ext cx="7086136" cy="434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380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Challenges</a:t>
              </a:r>
              <a:r>
                <a:rPr lang="en-GB" sz="2000" dirty="0">
                  <a:solidFill>
                    <a:schemeClr val="bg1"/>
                  </a:solidFill>
                </a:rPr>
                <a:t> &gt; Heterogeneity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A8899A4-AC3C-453A-A959-8952B2431C9C}"/>
              </a:ext>
            </a:extLst>
          </p:cNvPr>
          <p:cNvSpPr txBox="1"/>
          <p:nvPr/>
        </p:nvSpPr>
        <p:spPr>
          <a:xfrm>
            <a:off x="1288741" y="1669002"/>
            <a:ext cx="6548973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Computers may have different instruction-set architectures, leading to binary incompatibility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Computers may have different application binary interfaces and thus interpret memory in different ways (e.g. byte sequence aka endianness)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Library and OS APIs may not be uniformly available to all computers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Computers may have differing types of interconnection (e.g. bus &amp; NICs)</a:t>
            </a:r>
            <a:br>
              <a:rPr lang="en-GB" sz="2100" dirty="0"/>
            </a:b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Heterogeneous computing systems makes data partitioning (</a:t>
            </a:r>
            <a:r>
              <a:rPr lang="en-GB" sz="2100" dirty="0" err="1"/>
              <a:t>sharding</a:t>
            </a:r>
            <a:r>
              <a:rPr lang="en-GB" sz="2100" dirty="0"/>
              <a:t>) more difficult</a:t>
            </a:r>
            <a:endParaRPr lang="da-DK" sz="2100" dirty="0"/>
          </a:p>
        </p:txBody>
      </p:sp>
      <p:pic>
        <p:nvPicPr>
          <p:cNvPr id="1026" name="Picture 2" descr="Heterogeneity in service marketing - Services are heterogenous in nature">
            <a:extLst>
              <a:ext uri="{FF2B5EF4-FFF2-40B4-BE49-F238E27FC236}">
                <a16:creationId xmlns:a16="http://schemas.microsoft.com/office/drawing/2014/main" id="{AB3561F2-3C56-4BC6-BFBE-F8FD844FF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669" y="2807748"/>
            <a:ext cx="381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37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ward context-sensitive openness: how understanding multicultural  conceptions of openness can help us better apply it | OCSDNET">
            <a:extLst>
              <a:ext uri="{FF2B5EF4-FFF2-40B4-BE49-F238E27FC236}">
                <a16:creationId xmlns:a16="http://schemas.microsoft.com/office/drawing/2014/main" id="{8FD5C53D-EA78-4E08-987F-9FAAF8DBC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5" y="2026373"/>
            <a:ext cx="4816475" cy="31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BDS &gt; Challenges</a:t>
              </a:r>
              <a:r>
                <a:rPr lang="en-GB" sz="2000" dirty="0">
                  <a:solidFill>
                    <a:schemeClr val="bg1"/>
                  </a:solidFill>
                </a:rPr>
                <a:t> &gt; Openness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A8899A4-AC3C-453A-A959-8952B2431C9C}"/>
              </a:ext>
            </a:extLst>
          </p:cNvPr>
          <p:cNvSpPr txBox="1"/>
          <p:nvPr/>
        </p:nvSpPr>
        <p:spPr>
          <a:xfrm>
            <a:off x="1288742" y="1669002"/>
            <a:ext cx="5734358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Systems must conform to well-defined interfaces to avoid fragmentation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Systems must support portability of applications to ensure high availability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/>
              <a:t>Systems </a:t>
            </a:r>
            <a:r>
              <a:rPr lang="da-DK" sz="2100" dirty="0" err="1"/>
              <a:t>should</a:t>
            </a:r>
            <a:r>
              <a:rPr lang="da-DK" sz="2100" dirty="0"/>
              <a:t> </a:t>
            </a:r>
            <a:r>
              <a:rPr lang="da-DK" sz="2100" dirty="0" err="1"/>
              <a:t>be</a:t>
            </a:r>
            <a:r>
              <a:rPr lang="da-DK" sz="2100" dirty="0"/>
              <a:t> </a:t>
            </a:r>
            <a:r>
              <a:rPr lang="da-DK" sz="2100" dirty="0" err="1"/>
              <a:t>easy</a:t>
            </a:r>
            <a:r>
              <a:rPr lang="da-DK" sz="2100" dirty="0"/>
              <a:t> to </a:t>
            </a:r>
            <a:r>
              <a:rPr lang="da-DK" sz="2100" dirty="0" err="1"/>
              <a:t>extend</a:t>
            </a:r>
            <a:r>
              <a:rPr lang="da-DK" sz="2100" dirty="0"/>
              <a:t> &amp; </a:t>
            </a:r>
            <a:r>
              <a:rPr lang="da-DK" sz="2100" dirty="0" err="1"/>
              <a:t>modify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Systems should be decoupled from the heterogeneity of the underlying hosts</a:t>
            </a:r>
            <a:endParaRPr lang="da-DK" sz="2100" dirty="0"/>
          </a:p>
        </p:txBody>
      </p:sp>
    </p:spTree>
    <p:extLst>
      <p:ext uri="{BB962C8B-B14F-4D97-AF65-F5344CB8AC3E}">
        <p14:creationId xmlns:p14="http://schemas.microsoft.com/office/powerpoint/2010/main" val="143908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ED8B00"/>
      </a:accent3>
      <a:accent4>
        <a:srgbClr val="6D6F71"/>
      </a:accent4>
      <a:accent5>
        <a:srgbClr val="5087AC"/>
      </a:accent5>
      <a:accent6>
        <a:srgbClr val="68B2E3"/>
      </a:accent6>
      <a:hlink>
        <a:srgbClr val="000000"/>
      </a:hlink>
      <a:folHlink>
        <a:srgbClr val="000000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43EC03-67F5-4F81-9AD7-58BC9E8771E9}" vid="{CC25375D-1E03-4284-8BC0-9882BEFE5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5BD4264CB9094CA7944F610D2D7DCA" ma:contentTypeVersion="8" ma:contentTypeDescription="Create a new document." ma:contentTypeScope="" ma:versionID="36788d498739cbca4c312194324cbb1d">
  <xsd:schema xmlns:xsd="http://www.w3.org/2001/XMLSchema" xmlns:xs="http://www.w3.org/2001/XMLSchema" xmlns:p="http://schemas.microsoft.com/office/2006/metadata/properties" xmlns:ns2="2279a1a0-7112-41f8-b496-d9a5c3576fb0" xmlns:ns3="95c0be1d-4093-4789-923d-5b0c8c8304dc" targetNamespace="http://schemas.microsoft.com/office/2006/metadata/properties" ma:root="true" ma:fieldsID="c1c5f53f88eec499e334befc5346a665" ns2:_="" ns3:_="">
    <xsd:import namespace="2279a1a0-7112-41f8-b496-d9a5c3576fb0"/>
    <xsd:import namespace="95c0be1d-4093-4789-923d-5b0c8c8304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9a1a0-7112-41f8-b496-d9a5c3576f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0be1d-4093-4789-923d-5b0c8c8304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1B2A46-6D8E-4320-B782-CA3128996A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79a1a0-7112-41f8-b496-d9a5c3576fb0"/>
    <ds:schemaRef ds:uri="95c0be1d-4093-4789-923d-5b0c8c8304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1EE2CA-DCC7-45E5-87C8-6789A166AF77}">
  <ds:schemaRefs>
    <ds:schemaRef ds:uri="2279a1a0-7112-41f8-b496-d9a5c3576fb0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95c0be1d-4093-4789-923d-5b0c8c8304d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273EE10-C1B2-449B-9085-39965BA21A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DFDS_Group_PPTX_Compressed_06_2018</Template>
  <TotalTime>0</TotalTime>
  <Words>1585</Words>
  <Application>Microsoft Office PowerPoint</Application>
  <PresentationFormat>Widescreen</PresentationFormat>
  <Paragraphs>242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DFDS Bold</vt:lpstr>
      <vt:lpstr>Arial</vt:lpstr>
      <vt:lpstr>DFDS Light</vt:lpstr>
      <vt:lpstr>DFDS</vt:lpstr>
      <vt:lpstr>DFDS PowerPoint Template 16_9 logo top</vt:lpstr>
      <vt:lpstr>building distributed Systems    Updated 1 September 2021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Training  Updated 20 September 2019  </dc:title>
  <dc:creator/>
  <cp:revision>29</cp:revision>
  <dcterms:created xsi:type="dcterms:W3CDTF">2018-06-22T08:51:20Z</dcterms:created>
  <dcterms:modified xsi:type="dcterms:W3CDTF">2021-09-03T09:25:16Z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0x010100F65BD4264CB9094CA7944F610D2D7DCA</vt:lpwstr>
  </property>
  <property fmtid="{D5CDD505-2E9C-101B-9397-08002B2CF9AE}" pid="5" name="MSIP_Label_c2458218-87f2-45e0-bab0-e659c30d0ebd_Enabled">
    <vt:lpwstr>True</vt:lpwstr>
  </property>
  <property fmtid="{D5CDD505-2E9C-101B-9397-08002B2CF9AE}" pid="6" name="MSIP_Label_c2458218-87f2-45e0-bab0-e659c30d0ebd_SiteId">
    <vt:lpwstr>73a99466-ad05-4221-9f90-e7142aa2f6c1</vt:lpwstr>
  </property>
  <property fmtid="{D5CDD505-2E9C-101B-9397-08002B2CF9AE}" pid="7" name="MSIP_Label_c2458218-87f2-45e0-bab0-e659c30d0ebd_Owner">
    <vt:lpwstr>toban@dfds.com</vt:lpwstr>
  </property>
  <property fmtid="{D5CDD505-2E9C-101B-9397-08002B2CF9AE}" pid="8" name="MSIP_Label_c2458218-87f2-45e0-bab0-e659c30d0ebd_SetDate">
    <vt:lpwstr>2019-10-18T10:26:23.9121466Z</vt:lpwstr>
  </property>
  <property fmtid="{D5CDD505-2E9C-101B-9397-08002B2CF9AE}" pid="9" name="MSIP_Label_c2458218-87f2-45e0-bab0-e659c30d0ebd_Name">
    <vt:lpwstr>Public</vt:lpwstr>
  </property>
  <property fmtid="{D5CDD505-2E9C-101B-9397-08002B2CF9AE}" pid="10" name="MSIP_Label_c2458218-87f2-45e0-bab0-e659c30d0ebd_Application">
    <vt:lpwstr>Microsoft Azure Information Protection</vt:lpwstr>
  </property>
  <property fmtid="{D5CDD505-2E9C-101B-9397-08002B2CF9AE}" pid="11" name="MSIP_Label_c2458218-87f2-45e0-bab0-e659c30d0ebd_ActionId">
    <vt:lpwstr>289ffa8a-9637-4421-9530-7573293065f2</vt:lpwstr>
  </property>
  <property fmtid="{D5CDD505-2E9C-101B-9397-08002B2CF9AE}" pid="12" name="MSIP_Label_c2458218-87f2-45e0-bab0-e659c30d0ebd_Extended_MSFT_Method">
    <vt:lpwstr>Automatic</vt:lpwstr>
  </property>
  <property fmtid="{D5CDD505-2E9C-101B-9397-08002B2CF9AE}" pid="13" name="Sensitivity">
    <vt:lpwstr>Public</vt:lpwstr>
  </property>
</Properties>
</file>